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4"/>
  </p:sldMasterIdLst>
  <p:notesMasterIdLst>
    <p:notesMasterId r:id="rId29"/>
  </p:notesMasterIdLst>
  <p:sldIdLst>
    <p:sldId id="256" r:id="rId5"/>
    <p:sldId id="298" r:id="rId6"/>
    <p:sldId id="265" r:id="rId7"/>
    <p:sldId id="266" r:id="rId8"/>
    <p:sldId id="277" r:id="rId9"/>
    <p:sldId id="267" r:id="rId10"/>
    <p:sldId id="264" r:id="rId11"/>
    <p:sldId id="271" r:id="rId12"/>
    <p:sldId id="275" r:id="rId13"/>
    <p:sldId id="285" r:id="rId14"/>
    <p:sldId id="294" r:id="rId15"/>
    <p:sldId id="295" r:id="rId16"/>
    <p:sldId id="296" r:id="rId17"/>
    <p:sldId id="284" r:id="rId18"/>
    <p:sldId id="297" r:id="rId19"/>
    <p:sldId id="287" r:id="rId20"/>
    <p:sldId id="290" r:id="rId21"/>
    <p:sldId id="289" r:id="rId22"/>
    <p:sldId id="268" r:id="rId23"/>
    <p:sldId id="273" r:id="rId24"/>
    <p:sldId id="272" r:id="rId25"/>
    <p:sldId id="281" r:id="rId26"/>
    <p:sldId id="282" r:id="rId27"/>
    <p:sldId id="26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753" autoAdjust="0"/>
  </p:normalViewPr>
  <p:slideViewPr>
    <p:cSldViewPr snapToGrid="0">
      <p:cViewPr varScale="1">
        <p:scale>
          <a:sx n="67" d="100"/>
          <a:sy n="67" d="100"/>
        </p:scale>
        <p:origin x="96" y="29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6F581-F8CA-41EF-9BCC-31BC0AA7183D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4D29D-E2EA-4EB8-B00E-A72C81994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26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>
                <a:solidFill>
                  <a:srgbClr val="FF0000"/>
                </a:solidFill>
                <a:highlight>
                  <a:srgbClr val="FFFF00"/>
                </a:highlight>
                <a:latin typeface="BlinkMacSystemFont"/>
              </a:rPr>
              <a:t>The point: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BlinkMacSystemFont"/>
              </a:rPr>
              <a:t> Neuromuscular Fatigue is both central and peripheral to the Neuromuscular system and is caused by the degradation of electrochemical gradients</a:t>
            </a:r>
            <a:endParaRPr lang="en-US" sz="1200" dirty="0">
              <a:solidFill>
                <a:srgbClr val="FF0000"/>
              </a:solidFill>
              <a:highlight>
                <a:srgbClr val="FFFF00"/>
              </a:highlight>
              <a:latin typeface="BlinkMacSystemFon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4D29D-E2EA-4EB8-B00E-A72C819945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0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sEMG readings of </a:t>
            </a:r>
            <a:r>
              <a:rPr lang="en-US" b="1" i="1" u="sng" dirty="0"/>
              <a:t>Isometric</a:t>
            </a:r>
            <a:r>
              <a:rPr lang="en-US" dirty="0"/>
              <a:t> (ie. Constant force) muscle contraction can be considered wide-sense stationary (WSS) random process (ie. </a:t>
            </a:r>
            <a:r>
              <a:rPr lang="en-US" b="1" i="1" u="sng" dirty="0"/>
              <a:t>Statistically time invariant</a:t>
            </a:r>
            <a:r>
              <a:rPr lang="en-US" dirty="0"/>
              <a:t> cumulative distribution)[d]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4D29D-E2EA-4EB8-B00E-A72C819945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43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4D29D-E2EA-4EB8-B00E-A72C819945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28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4D29D-E2EA-4EB8-B00E-A72C819945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31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4D29D-E2EA-4EB8-B00E-A72C819945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5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4D29D-E2EA-4EB8-B00E-A72C819945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76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4D29D-E2EA-4EB8-B00E-A72C819945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3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4D29D-E2EA-4EB8-B00E-A72C819945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88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4D29D-E2EA-4EB8-B00E-A72C819945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48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4D29D-E2EA-4EB8-B00E-A72C819945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2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“criteria for… (placement of </a:t>
            </a:r>
            <a:r>
              <a:rPr lang="en-US" sz="1200" dirty="0" err="1"/>
              <a:t>sEMG</a:t>
            </a:r>
            <a:r>
              <a:rPr lang="en-US" sz="1200" dirty="0"/>
              <a:t> electrodes) include” first that the EMG sensor must be able to measure the muscle activity of a muscle group that generates the target hand poses, second that the EMG sensors must measure non-redundant EMG signals compared to other signals measured by other EMG sensors, and lastly that EMG signals must be available for SCI subjects.”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4D29D-E2EA-4EB8-B00E-A72C819945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4D29D-E2EA-4EB8-B00E-A72C819945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84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sEMG readings of </a:t>
            </a:r>
            <a:r>
              <a:rPr lang="en-US" b="1" i="1" u="sng" dirty="0"/>
              <a:t>Isometric</a:t>
            </a:r>
            <a:r>
              <a:rPr lang="en-US" dirty="0"/>
              <a:t> (ie. Constant force) muscle contraction can be considered wide-sense stationary (WSS) random process (ie. </a:t>
            </a:r>
            <a:r>
              <a:rPr lang="en-US" b="1" i="1" u="sng" dirty="0"/>
              <a:t>Statistically time invariant</a:t>
            </a:r>
            <a:r>
              <a:rPr lang="en-US" dirty="0"/>
              <a:t> cumulative distribution)[d]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4D29D-E2EA-4EB8-B00E-A72C819945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37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930AE-FACD-46E0-86E1-CF2DF866B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3BD78-E18D-4E7E-93C8-F6FEEFF69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3655F-26A7-4770-83A8-47F681068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1E63-E338-4BAD-B472-5A8025C712DC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8CAD6-9E3E-4F2A-B38D-BB9CC5E32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D7C87-C4BE-4708-AD05-5101348EA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F9F3-8A27-4DD7-9B1D-BB51B358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67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592D-9D8A-4045-B32A-38EFC86A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5F297-D671-4050-B8EC-8EEAECECD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6DB24-1F1F-40C7-81CA-A88972230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1E63-E338-4BAD-B472-5A8025C712DC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FB803-910A-4A2F-A931-8B29A050F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CC367-8ED2-4B15-A596-2CD83DD4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F9F3-8A27-4DD7-9B1D-BB51B358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579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F37223-B12F-4853-8257-12C4FA68B7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87841-612E-4E0D-9577-08D913434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D9BB7-FC25-4AE2-BF44-7B8E167DB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1E63-E338-4BAD-B472-5A8025C712DC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19964-873D-414A-97C9-1A6817820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E8280-F146-49A4-8EB3-B2BC02DB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F9F3-8A27-4DD7-9B1D-BB51B358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6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FA0E2-F027-4CE0-81FC-0783089E7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22127-C987-423E-AE31-B54EA96AD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BDF6B-00AF-451E-9F86-17EE14EEA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1E63-E338-4BAD-B472-5A8025C712DC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DEBC8-610F-460A-B064-F73143189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EEF2B-03FC-4797-865D-A6DD4DE9E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F9F3-8A27-4DD7-9B1D-BB51B358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19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4FCC-BC4B-4161-A4A2-AD08D28AF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EBF91-DCD5-44C9-9A85-02ED3EEA2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46349-08CE-4A73-BD39-A486D66BB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1E63-E338-4BAD-B472-5A8025C712DC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7AF0B-31BC-4CA7-9459-5ECF5FAC1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A6F2F-7C4B-456C-90C7-33E317E0F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F9F3-8A27-4DD7-9B1D-BB51B358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42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221A0-61D1-486B-8F32-98422CBA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134F6-42F0-4666-B1D1-E6417FEC48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5ADE9-AFBB-4D35-B5EB-FE0CB9867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19C07-5B53-4A1D-B861-3428FF28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1E63-E338-4BAD-B472-5A8025C712DC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11B27-F0F0-4104-89AC-A72AB5E43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9619C-EA89-4916-9C04-74FB2FFE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F9F3-8A27-4DD7-9B1D-BB51B358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80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6271-6C8A-4A3C-A6E1-742B295FE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06F70-6FE9-402E-8AF2-F498F11A7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E0082-748F-4B8E-A080-0453147AD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40BEB4-6819-4E52-9CBA-898769133D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A9C0A-B52C-4FD0-90A8-FA0121089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6BEC6E-9E31-483A-9F86-422831AF8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1E63-E338-4BAD-B472-5A8025C712DC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C6F8D3-8758-4E98-A485-CD96B961C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4E2862-6C84-46FA-8128-4D37B61E3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F9F3-8A27-4DD7-9B1D-BB51B358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8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472C4-C7EF-45CD-B7AE-5638D4898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2A66B-F303-406B-B59E-B2809057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1E63-E338-4BAD-B472-5A8025C712DC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DC255-4D8A-49AA-981F-F126A27BC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D2C52C-A6FC-40B9-A244-89B6237D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F9F3-8A27-4DD7-9B1D-BB51B358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42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49742A-4A5C-425A-B452-2E872F601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1E63-E338-4BAD-B472-5A8025C712DC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1CD786-3F74-4DE7-ACCE-DEE9C3AAE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D741-690C-42C1-830F-EF7642023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F9F3-8A27-4DD7-9B1D-BB51B358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9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5447-AC1C-419B-8542-7E5AB5E9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2D6C9-1884-497C-80A8-1E21B4B59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46BFA-D1AC-4B72-8213-F8CA509D2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975E1-0A0E-40A5-A8E3-9B6F65DDB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1E63-E338-4BAD-B472-5A8025C712DC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956DA-1FAA-4343-978D-B94797185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5A7D4-16BF-4F64-9997-16D343D14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F9F3-8A27-4DD7-9B1D-BB51B358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1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B579-2055-41AC-BAEA-D2689E119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5F9FB-1E3E-4E8A-95C8-F54E354F08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C55F4E-B5DE-478C-BE8F-6BE70BF42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EEF098-7D76-41BD-B17B-F8099FD20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31E63-E338-4BAD-B472-5A8025C712DC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90E51-131B-4D05-BFA8-612F257A1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DE43A-C268-4885-BA02-329C0E208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F9F3-8A27-4DD7-9B1D-BB51B358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19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41F5F9-4686-4140-9894-9E5BD741C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47AF0-8617-4DAE-B95A-4CE64A56F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23321-5710-4B13-B172-EE7E1F03E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31E63-E338-4BAD-B472-5A8025C712DC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8BB82-1C02-42DC-815C-8DA081F7B5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ABB99-C834-4F2B-BC8A-EEE1DB5B8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0F9F3-8A27-4DD7-9B1D-BB51B3582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39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12" Type="http://schemas.microsoft.com/office/2007/relationships/hdphoto" Target="../media/hdphoto14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0" Type="http://schemas.microsoft.com/office/2007/relationships/hdphoto" Target="../media/hdphoto13.wdp"/><Relationship Id="rId4" Type="http://schemas.microsoft.com/office/2007/relationships/hdphoto" Target="../media/hdphoto10.wdp"/><Relationship Id="rId9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mahilab.rice.edu/sites/default/files/page-files/2017_ICRA_Yun.pdf" TargetMode="External"/><Relationship Id="rId3" Type="http://schemas.openxmlformats.org/officeDocument/2006/relationships/hyperlink" Target="https://citeseerx.ist.psu.edu/viewdoc/download?doi=10.1.1.403.1405&amp;rep=rep1&amp;type=pdf" TargetMode="External"/><Relationship Id="rId7" Type="http://schemas.openxmlformats.org/officeDocument/2006/relationships/hyperlink" Target="https://www.researchgate.net/publication/338586297_Estimating_the_Effect_of_Robotic_Intervention_on_Elbow_Joint_Motion/figures?lo=1" TargetMode="External"/><Relationship Id="rId2" Type="http://schemas.openxmlformats.org/officeDocument/2006/relationships/hyperlink" Target="https://pubmed.ncbi.nlm.nih.gov/15698666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Users\azb0180\Downloads\Fatigue_Influences_the_Recruitment_but_Not_Structu.pdf" TargetMode="External"/><Relationship Id="rId5" Type="http://schemas.openxmlformats.org/officeDocument/2006/relationships/hyperlink" Target="https://pubmed.ncbi.nlm.nih.gov/29537913/" TargetMode="External"/><Relationship Id="rId4" Type="http://schemas.openxmlformats.org/officeDocument/2006/relationships/hyperlink" Target="https://ieeexplore.ieee.org/stamp/stamp.jsp?tp=&amp;arnumber=839681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7.wdp"/><Relationship Id="rId4" Type="http://schemas.openxmlformats.org/officeDocument/2006/relationships/image" Target="../media/image10.png"/><Relationship Id="rId9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DDAC-E9D2-4929-A972-417AD9CEC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1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Considerations in the Design of Wearable Robotics for Distal Upper Extremity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F7F0E-2EAC-45BA-B320-5DAECCAC7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Avinash Baskaran</a:t>
            </a:r>
          </a:p>
          <a:p>
            <a:r>
              <a:rPr lang="en-US" dirty="0"/>
              <a:t>Chad G. Rose</a:t>
            </a:r>
          </a:p>
        </p:txBody>
      </p:sp>
    </p:spTree>
    <p:extLst>
      <p:ext uri="{BB962C8B-B14F-4D97-AF65-F5344CB8AC3E}">
        <p14:creationId xmlns:p14="http://schemas.microsoft.com/office/powerpoint/2010/main" val="3372905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49ED-3A9B-4C5D-9A28-51F549CB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Common </a:t>
            </a:r>
            <a:r>
              <a:rPr lang="en-US" sz="3600" dirty="0" err="1"/>
              <a:t>sEMG</a:t>
            </a:r>
            <a:r>
              <a:rPr lang="en-US" sz="3600" dirty="0"/>
              <a:t> sensing for upper limb (1)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06DF84-D365-4098-87A8-082F3685C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7919"/>
            <a:ext cx="6705675" cy="51931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556AD0-9737-42A1-BA94-E763B305D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805" y="4170552"/>
            <a:ext cx="5115866" cy="255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42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49ED-3A9B-4C5D-9A28-51F549CB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Muscles involved in voluntary movement of the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7A7E4-BCCD-48B6-86FA-937AED855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8860" y="1389397"/>
            <a:ext cx="2089558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Elbow: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Flexion (143°)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latin typeface="Benton Sans"/>
              </a:rPr>
              <a:t>B</a:t>
            </a:r>
            <a:r>
              <a:rPr lang="en-US" sz="1100" b="0" i="0" dirty="0">
                <a:effectLst/>
                <a:latin typeface="Benton Sans"/>
              </a:rPr>
              <a:t>iceps brachii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latin typeface="Benton Sans"/>
              </a:rPr>
              <a:t>B</a:t>
            </a:r>
            <a:r>
              <a:rPr lang="en-US" sz="1100" b="0" i="0" dirty="0">
                <a:effectLst/>
                <a:latin typeface="Benton Sans"/>
              </a:rPr>
              <a:t>rachioradialis 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latin typeface="Benton Sans"/>
              </a:rPr>
              <a:t>B</a:t>
            </a:r>
            <a:r>
              <a:rPr lang="en-US" sz="1100" b="0" i="0" dirty="0">
                <a:effectLst/>
                <a:latin typeface="Benton Sans"/>
              </a:rPr>
              <a:t>rachiali</a:t>
            </a:r>
            <a:r>
              <a:rPr lang="en-US" sz="1000" b="0" i="0" dirty="0">
                <a:effectLst/>
                <a:latin typeface="Benton Sans"/>
              </a:rPr>
              <a:t>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Extension (5°)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latin typeface="Benton Sans"/>
              </a:rPr>
              <a:t>Triceps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Pronation (78°)</a:t>
            </a:r>
          </a:p>
          <a:p>
            <a:pPr lvl="1">
              <a:lnSpc>
                <a:spcPct val="100000"/>
              </a:lnSpc>
            </a:pPr>
            <a:r>
              <a:rPr lang="pt-BR" sz="1100" dirty="0"/>
              <a:t>Pronator teres</a:t>
            </a:r>
          </a:p>
          <a:p>
            <a:pPr lvl="1">
              <a:lnSpc>
                <a:spcPct val="100000"/>
              </a:lnSpc>
            </a:pPr>
            <a:r>
              <a:rPr lang="pt-BR" sz="1100" dirty="0"/>
              <a:t>Pronator quadratus </a:t>
            </a:r>
          </a:p>
          <a:p>
            <a:pPr lvl="1">
              <a:lnSpc>
                <a:spcPct val="100000"/>
              </a:lnSpc>
            </a:pPr>
            <a:r>
              <a:rPr lang="pt-BR" sz="1100" dirty="0"/>
              <a:t>Flexor carpi radialis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Supination (85°)</a:t>
            </a:r>
          </a:p>
          <a:p>
            <a:pPr lvl="1">
              <a:lnSpc>
                <a:spcPct val="100000"/>
              </a:lnSpc>
            </a:pPr>
            <a:r>
              <a:rPr lang="en-US" sz="1100" dirty="0"/>
              <a:t>Biceps Brachii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8BEDFEF-2E24-4BEA-9BB0-5292F5817130}"/>
              </a:ext>
            </a:extLst>
          </p:cNvPr>
          <p:cNvSpPr txBox="1">
            <a:spLocks/>
          </p:cNvSpPr>
          <p:nvPr/>
        </p:nvSpPr>
        <p:spPr>
          <a:xfrm>
            <a:off x="838200" y="1490065"/>
            <a:ext cx="250061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2000" dirty="0"/>
              <a:t>Shoulder:</a:t>
            </a:r>
          </a:p>
          <a:p>
            <a:pPr>
              <a:lnSpc>
                <a:spcPct val="50000"/>
              </a:lnSpc>
            </a:pPr>
            <a:r>
              <a:rPr lang="en-US" sz="1400" dirty="0"/>
              <a:t>Shoulder flexion</a:t>
            </a:r>
          </a:p>
          <a:p>
            <a:pPr lvl="1">
              <a:lnSpc>
                <a:spcPct val="50000"/>
              </a:lnSpc>
            </a:pPr>
            <a:r>
              <a:rPr lang="en-US" sz="1100" dirty="0"/>
              <a:t>Anterior deltoid</a:t>
            </a:r>
          </a:p>
          <a:p>
            <a:pPr lvl="1">
              <a:lnSpc>
                <a:spcPct val="50000"/>
              </a:lnSpc>
            </a:pPr>
            <a:r>
              <a:rPr lang="en-US" sz="1100" dirty="0"/>
              <a:t>Pectoralis major </a:t>
            </a:r>
          </a:p>
          <a:p>
            <a:pPr lvl="1">
              <a:lnSpc>
                <a:spcPct val="50000"/>
              </a:lnSpc>
            </a:pPr>
            <a:r>
              <a:rPr lang="en-US" sz="1100" dirty="0"/>
              <a:t>Coracobrachialis</a:t>
            </a:r>
          </a:p>
          <a:p>
            <a:pPr>
              <a:lnSpc>
                <a:spcPct val="50000"/>
              </a:lnSpc>
            </a:pPr>
            <a:r>
              <a:rPr lang="en-US" sz="1400" dirty="0"/>
              <a:t>Shoulder extension</a:t>
            </a:r>
          </a:p>
          <a:p>
            <a:pPr lvl="1">
              <a:lnSpc>
                <a:spcPct val="50000"/>
              </a:lnSpc>
            </a:pPr>
            <a:r>
              <a:rPr lang="en-US" sz="1100" dirty="0"/>
              <a:t>Latissimus dorsi </a:t>
            </a:r>
          </a:p>
          <a:p>
            <a:pPr lvl="1">
              <a:lnSpc>
                <a:spcPct val="50000"/>
              </a:lnSpc>
            </a:pPr>
            <a:r>
              <a:rPr lang="en-US" sz="1100" dirty="0"/>
              <a:t>Teres major </a:t>
            </a:r>
          </a:p>
          <a:p>
            <a:pPr lvl="1">
              <a:lnSpc>
                <a:spcPct val="50000"/>
              </a:lnSpc>
            </a:pPr>
            <a:r>
              <a:rPr lang="en-US" sz="1100" dirty="0"/>
              <a:t>Teres minor</a:t>
            </a:r>
          </a:p>
          <a:p>
            <a:pPr lvl="1">
              <a:lnSpc>
                <a:spcPct val="50000"/>
              </a:lnSpc>
            </a:pPr>
            <a:r>
              <a:rPr lang="en-US" sz="1100" dirty="0"/>
              <a:t>Posterior deltoid</a:t>
            </a:r>
          </a:p>
          <a:p>
            <a:pPr>
              <a:lnSpc>
                <a:spcPct val="50000"/>
              </a:lnSpc>
            </a:pPr>
            <a:r>
              <a:rPr lang="en-US" sz="1400" dirty="0"/>
              <a:t>Shoulder abduction</a:t>
            </a:r>
          </a:p>
          <a:p>
            <a:pPr lvl="1">
              <a:lnSpc>
                <a:spcPct val="50000"/>
              </a:lnSpc>
            </a:pPr>
            <a:r>
              <a:rPr lang="en-US" sz="1000" b="0" i="0" dirty="0">
                <a:solidFill>
                  <a:srgbClr val="212121"/>
                </a:solidFill>
                <a:effectLst/>
                <a:latin typeface="BlinkMacSystemFont"/>
              </a:rPr>
              <a:t>Supraspinatus</a:t>
            </a:r>
          </a:p>
          <a:p>
            <a:pPr lvl="1">
              <a:lnSpc>
                <a:spcPct val="50000"/>
              </a:lnSpc>
            </a:pPr>
            <a:r>
              <a:rPr lang="en-US" sz="1000" b="0" i="0" dirty="0">
                <a:solidFill>
                  <a:srgbClr val="212121"/>
                </a:solidFill>
                <a:effectLst/>
                <a:latin typeface="BlinkMacSystemFont"/>
              </a:rPr>
              <a:t>Deltoid</a:t>
            </a:r>
          </a:p>
          <a:p>
            <a:pPr lvl="1">
              <a:lnSpc>
                <a:spcPct val="50000"/>
              </a:lnSpc>
            </a:pPr>
            <a:r>
              <a:rPr lang="en-US" sz="1000" b="0" i="0" dirty="0">
                <a:solidFill>
                  <a:srgbClr val="212121"/>
                </a:solidFill>
                <a:effectLst/>
                <a:latin typeface="BlinkMacSystemFont"/>
              </a:rPr>
              <a:t>Trapezius</a:t>
            </a:r>
          </a:p>
          <a:p>
            <a:pPr lvl="1">
              <a:lnSpc>
                <a:spcPct val="50000"/>
              </a:lnSpc>
            </a:pPr>
            <a:r>
              <a:rPr lang="en-US" sz="1000" dirty="0">
                <a:solidFill>
                  <a:srgbClr val="212121"/>
                </a:solidFill>
                <a:latin typeface="BlinkMacSystemFont"/>
              </a:rPr>
              <a:t>S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BlinkMacSystemFont"/>
              </a:rPr>
              <a:t>erratus anterior.</a:t>
            </a:r>
            <a:endParaRPr lang="en-US" sz="1100" dirty="0"/>
          </a:p>
          <a:p>
            <a:pPr>
              <a:lnSpc>
                <a:spcPct val="50000"/>
              </a:lnSpc>
            </a:pPr>
            <a:r>
              <a:rPr lang="en-US" sz="1400" dirty="0"/>
              <a:t>Shoulder adduction</a:t>
            </a:r>
          </a:p>
          <a:p>
            <a:pPr lvl="1">
              <a:lnSpc>
                <a:spcPct val="50000"/>
              </a:lnSpc>
            </a:pPr>
            <a:r>
              <a:rPr lang="en-US" sz="1100" dirty="0"/>
              <a:t>Pectoralis major</a:t>
            </a:r>
          </a:p>
          <a:p>
            <a:pPr lvl="1">
              <a:lnSpc>
                <a:spcPct val="50000"/>
              </a:lnSpc>
            </a:pPr>
            <a:r>
              <a:rPr lang="en-US" sz="1100" dirty="0"/>
              <a:t>Latissimus dorsi</a:t>
            </a:r>
          </a:p>
          <a:p>
            <a:pPr lvl="1">
              <a:lnSpc>
                <a:spcPct val="50000"/>
              </a:lnSpc>
            </a:pPr>
            <a:r>
              <a:rPr lang="en-US" sz="1100" dirty="0"/>
              <a:t>Teres major</a:t>
            </a:r>
          </a:p>
          <a:p>
            <a:pPr lvl="1">
              <a:lnSpc>
                <a:spcPct val="50000"/>
              </a:lnSpc>
            </a:pPr>
            <a:r>
              <a:rPr lang="en-US" sz="1100" dirty="0"/>
              <a:t>Triceps</a:t>
            </a:r>
          </a:p>
          <a:p>
            <a:pPr lvl="1">
              <a:lnSpc>
                <a:spcPct val="50000"/>
              </a:lnSpc>
            </a:pPr>
            <a:r>
              <a:rPr lang="en-US" sz="1100" dirty="0"/>
              <a:t>Coracobrachialis</a:t>
            </a:r>
          </a:p>
          <a:p>
            <a:pPr>
              <a:lnSpc>
                <a:spcPct val="50000"/>
              </a:lnSpc>
            </a:pPr>
            <a:r>
              <a:rPr lang="en-US" sz="1400" dirty="0"/>
              <a:t>Medial rotation</a:t>
            </a:r>
            <a:endParaRPr lang="en-US" sz="1100" dirty="0"/>
          </a:p>
          <a:p>
            <a:pPr lvl="1">
              <a:lnSpc>
                <a:spcPct val="50000"/>
              </a:lnSpc>
            </a:pPr>
            <a:r>
              <a:rPr lang="en-US" sz="1100" dirty="0"/>
              <a:t>Subscapularis</a:t>
            </a:r>
          </a:p>
          <a:p>
            <a:pPr lvl="1">
              <a:lnSpc>
                <a:spcPct val="50000"/>
              </a:lnSpc>
            </a:pPr>
            <a:r>
              <a:rPr lang="en-US" sz="1100" dirty="0"/>
              <a:t>Teres major</a:t>
            </a:r>
          </a:p>
          <a:p>
            <a:pPr lvl="1">
              <a:lnSpc>
                <a:spcPct val="50000"/>
              </a:lnSpc>
            </a:pPr>
            <a:r>
              <a:rPr lang="en-US" sz="1100" dirty="0"/>
              <a:t>Pectoralis major </a:t>
            </a:r>
          </a:p>
          <a:p>
            <a:pPr lvl="1">
              <a:lnSpc>
                <a:spcPct val="50000"/>
              </a:lnSpc>
            </a:pPr>
            <a:r>
              <a:rPr lang="en-US" sz="1100" dirty="0"/>
              <a:t>Latissimus dorsi</a:t>
            </a:r>
          </a:p>
          <a:p>
            <a:pPr>
              <a:lnSpc>
                <a:spcPct val="50000"/>
              </a:lnSpc>
            </a:pPr>
            <a:r>
              <a:rPr lang="en-US" sz="1400" dirty="0"/>
              <a:t>Lateral rotation</a:t>
            </a:r>
            <a:endParaRPr lang="en-US" sz="1100" dirty="0"/>
          </a:p>
          <a:p>
            <a:pPr lvl="1">
              <a:lnSpc>
                <a:spcPct val="50000"/>
              </a:lnSpc>
            </a:pPr>
            <a:r>
              <a:rPr lang="en-US" sz="1100" dirty="0"/>
              <a:t>Infraspinatus</a:t>
            </a:r>
          </a:p>
          <a:p>
            <a:pPr lvl="1">
              <a:lnSpc>
                <a:spcPct val="50000"/>
              </a:lnSpc>
            </a:pPr>
            <a:r>
              <a:rPr lang="en-US" sz="1100" dirty="0"/>
              <a:t>Teres minor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CCCC1C-BBEE-4A35-8FB0-5B85EE66CEC3}"/>
              </a:ext>
            </a:extLst>
          </p:cNvPr>
          <p:cNvSpPr txBox="1">
            <a:spLocks/>
          </p:cNvSpPr>
          <p:nvPr/>
        </p:nvSpPr>
        <p:spPr>
          <a:xfrm>
            <a:off x="5537784" y="1389397"/>
            <a:ext cx="27886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Wrist: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Flexion (73°)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latin typeface="Benton Sans"/>
              </a:rPr>
              <a:t>Flexor carpi ulnaris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latin typeface="Benton Sans"/>
              </a:rPr>
              <a:t>Flexor carpi radialis 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latin typeface="Benton Sans"/>
              </a:rPr>
              <a:t>Flexor digitorum superficialis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Extension (71°)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latin typeface="Benton Sans"/>
              </a:rPr>
              <a:t>Extensor carpi radialis longus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latin typeface="Benton Sans"/>
              </a:rPr>
              <a:t>Extensor carpi radialis brevis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latin typeface="Benton Sans"/>
              </a:rPr>
              <a:t>Extensor carpi ulnaris 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latin typeface="Benton Sans"/>
              </a:rPr>
              <a:t>Extensor digitorum</a:t>
            </a:r>
            <a:endParaRPr lang="en-US" sz="1100" dirty="0"/>
          </a:p>
          <a:p>
            <a:pPr>
              <a:lnSpc>
                <a:spcPct val="100000"/>
              </a:lnSpc>
            </a:pPr>
            <a:r>
              <a:rPr lang="en-US" sz="1400" dirty="0"/>
              <a:t>Radial deviation (19°)</a:t>
            </a:r>
            <a:endParaRPr lang="pt-BR" sz="1100" dirty="0"/>
          </a:p>
          <a:p>
            <a:pPr lvl="1">
              <a:lnSpc>
                <a:spcPct val="100000"/>
              </a:lnSpc>
            </a:pPr>
            <a:r>
              <a:rPr lang="pt-BR" sz="1100" dirty="0"/>
              <a:t>Flexor carpi radialis</a:t>
            </a:r>
          </a:p>
          <a:p>
            <a:pPr lvl="1">
              <a:lnSpc>
                <a:spcPct val="100000"/>
              </a:lnSpc>
            </a:pPr>
            <a:r>
              <a:rPr lang="pt-BR" sz="1100" dirty="0"/>
              <a:t>Extensor carpi radialis longus</a:t>
            </a:r>
          </a:p>
          <a:p>
            <a:pPr lvl="1">
              <a:lnSpc>
                <a:spcPct val="100000"/>
              </a:lnSpc>
            </a:pPr>
            <a:r>
              <a:rPr lang="pt-BR" sz="1100" dirty="0"/>
              <a:t>Extensor carpi radialis brevis</a:t>
            </a:r>
            <a:endParaRPr lang="en-US" sz="1100" dirty="0"/>
          </a:p>
          <a:p>
            <a:pPr>
              <a:lnSpc>
                <a:spcPct val="100000"/>
              </a:lnSpc>
            </a:pPr>
            <a:r>
              <a:rPr lang="en-US" sz="1400" dirty="0"/>
              <a:t>Ulnar deviation (33°)</a:t>
            </a:r>
            <a:endParaRPr lang="en-US" sz="1100" dirty="0"/>
          </a:p>
          <a:p>
            <a:pPr lvl="1">
              <a:lnSpc>
                <a:spcPct val="100000"/>
              </a:lnSpc>
            </a:pPr>
            <a:r>
              <a:rPr lang="en-US" sz="1100" dirty="0"/>
              <a:t>Flexor carpi ulnaris</a:t>
            </a:r>
          </a:p>
          <a:p>
            <a:pPr lvl="1">
              <a:lnSpc>
                <a:spcPct val="100000"/>
              </a:lnSpc>
            </a:pPr>
            <a:r>
              <a:rPr lang="en-US" sz="1100" dirty="0"/>
              <a:t>Extensor carpi ulnaris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11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8DE8EE-0941-4F52-83FF-9BDE88765C30}"/>
              </a:ext>
            </a:extLst>
          </p:cNvPr>
          <p:cNvSpPr txBox="1">
            <a:spLocks/>
          </p:cNvSpPr>
          <p:nvPr/>
        </p:nvSpPr>
        <p:spPr>
          <a:xfrm>
            <a:off x="8565158" y="1389397"/>
            <a:ext cx="27886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Fingers: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Flexion</a:t>
            </a:r>
          </a:p>
          <a:p>
            <a:pPr lvl="1">
              <a:lnSpc>
                <a:spcPct val="100000"/>
              </a:lnSpc>
            </a:pPr>
            <a:r>
              <a:rPr lang="pt-BR" sz="1100" dirty="0">
                <a:latin typeface="Benton Sans"/>
              </a:rPr>
              <a:t>Flexor digitorum profundus</a:t>
            </a:r>
          </a:p>
          <a:p>
            <a:pPr lvl="1">
              <a:lnSpc>
                <a:spcPct val="100000"/>
              </a:lnSpc>
            </a:pPr>
            <a:r>
              <a:rPr lang="pt-BR" sz="1100" dirty="0">
                <a:latin typeface="Benton Sans"/>
              </a:rPr>
              <a:t>Flexor digitorum superficialis</a:t>
            </a:r>
            <a:endParaRPr lang="en-US" sz="1100" dirty="0">
              <a:latin typeface="Benton Sans"/>
            </a:endParaRPr>
          </a:p>
          <a:p>
            <a:pPr>
              <a:lnSpc>
                <a:spcPct val="100000"/>
              </a:lnSpc>
            </a:pPr>
            <a:r>
              <a:rPr lang="en-US" sz="1400" dirty="0"/>
              <a:t>Extension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latin typeface="Benton Sans"/>
              </a:rPr>
              <a:t>Extensor digitorum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latin typeface="Benton Sans"/>
              </a:rPr>
              <a:t>Extensor digitorum minimi </a:t>
            </a:r>
            <a:endParaRPr lang="en-US" sz="1100" dirty="0"/>
          </a:p>
          <a:p>
            <a:pPr>
              <a:lnSpc>
                <a:spcPct val="100000"/>
              </a:lnSpc>
            </a:pPr>
            <a:r>
              <a:rPr lang="en-US" sz="1400" dirty="0"/>
              <a:t>Abduction</a:t>
            </a:r>
            <a:endParaRPr lang="pt-BR" sz="1100" dirty="0"/>
          </a:p>
          <a:p>
            <a:pPr lvl="1">
              <a:lnSpc>
                <a:spcPct val="100000"/>
              </a:lnSpc>
            </a:pPr>
            <a:r>
              <a:rPr lang="en-US" sz="1100" dirty="0"/>
              <a:t>Dorsal interossei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Abduction</a:t>
            </a:r>
            <a:endParaRPr lang="en-US" sz="1100" dirty="0"/>
          </a:p>
          <a:p>
            <a:pPr lvl="1">
              <a:lnSpc>
                <a:spcPct val="100000"/>
              </a:lnSpc>
            </a:pPr>
            <a:r>
              <a:rPr lang="en-US" sz="1100" dirty="0"/>
              <a:t>Palmar interosseous muscles</a:t>
            </a:r>
          </a:p>
        </p:txBody>
      </p:sp>
    </p:spTree>
    <p:extLst>
      <p:ext uri="{BB962C8B-B14F-4D97-AF65-F5344CB8AC3E}">
        <p14:creationId xmlns:p14="http://schemas.microsoft.com/office/powerpoint/2010/main" val="1176356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49ED-3A9B-4C5D-9A28-51F549CB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i="1" dirty="0"/>
              <a:t>Unique</a:t>
            </a:r>
            <a:r>
              <a:rPr lang="en-US" sz="3200" dirty="0"/>
              <a:t> muscles involved in voluntary movement of the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7A7E4-BCCD-48B6-86FA-937AED855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8860" y="1389397"/>
            <a:ext cx="2089558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Elbow: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Flexion (143°)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highlight>
                  <a:srgbClr val="FFFF00"/>
                </a:highlight>
                <a:latin typeface="Benton Sans"/>
              </a:rPr>
              <a:t>B</a:t>
            </a:r>
            <a:r>
              <a:rPr lang="en-US" sz="1100" b="0" i="0" dirty="0">
                <a:effectLst/>
                <a:highlight>
                  <a:srgbClr val="FFFF00"/>
                </a:highlight>
                <a:latin typeface="Benton Sans"/>
              </a:rPr>
              <a:t>iceps brachii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highlight>
                  <a:srgbClr val="FFFF00"/>
                </a:highlight>
                <a:latin typeface="Benton Sans"/>
              </a:rPr>
              <a:t>B</a:t>
            </a:r>
            <a:r>
              <a:rPr lang="en-US" sz="1100" b="0" i="0" dirty="0">
                <a:effectLst/>
                <a:highlight>
                  <a:srgbClr val="FFFF00"/>
                </a:highlight>
                <a:latin typeface="Benton Sans"/>
              </a:rPr>
              <a:t>rachioradialis 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highlight>
                  <a:srgbClr val="FFFF00"/>
                </a:highlight>
                <a:latin typeface="Benton Sans"/>
              </a:rPr>
              <a:t>B</a:t>
            </a:r>
            <a:r>
              <a:rPr lang="en-US" sz="1100" b="0" i="0" dirty="0">
                <a:effectLst/>
                <a:highlight>
                  <a:srgbClr val="FFFF00"/>
                </a:highlight>
                <a:latin typeface="Benton Sans"/>
              </a:rPr>
              <a:t>rachiali</a:t>
            </a:r>
            <a:r>
              <a:rPr lang="en-US" sz="1000" b="0" i="0" dirty="0">
                <a:effectLst/>
                <a:highlight>
                  <a:srgbClr val="FFFF00"/>
                </a:highlight>
                <a:latin typeface="Benton Sans"/>
              </a:rPr>
              <a:t>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Extension (5°)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highlight>
                  <a:srgbClr val="FFFF00"/>
                </a:highlight>
                <a:latin typeface="Benton Sans"/>
              </a:rPr>
              <a:t>Triceps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Pronation (78°)</a:t>
            </a:r>
            <a:endParaRPr lang="en-US" sz="1400" dirty="0">
              <a:highlight>
                <a:srgbClr val="FFFF00"/>
              </a:highlight>
            </a:endParaRPr>
          </a:p>
          <a:p>
            <a:pPr lvl="1">
              <a:lnSpc>
                <a:spcPct val="100000"/>
              </a:lnSpc>
            </a:pPr>
            <a:r>
              <a:rPr lang="pt-BR" sz="1100" dirty="0">
                <a:highlight>
                  <a:srgbClr val="FFFF00"/>
                </a:highlight>
              </a:rPr>
              <a:t>Pronator teres</a:t>
            </a:r>
          </a:p>
          <a:p>
            <a:pPr lvl="1">
              <a:lnSpc>
                <a:spcPct val="100000"/>
              </a:lnSpc>
            </a:pPr>
            <a:r>
              <a:rPr lang="pt-BR" sz="1100" dirty="0">
                <a:highlight>
                  <a:srgbClr val="FFFF00"/>
                </a:highlight>
              </a:rPr>
              <a:t>Pronator quadratus </a:t>
            </a:r>
          </a:p>
          <a:p>
            <a:pPr lvl="1">
              <a:lnSpc>
                <a:spcPct val="100000"/>
              </a:lnSpc>
            </a:pPr>
            <a:r>
              <a:rPr lang="pt-BR" sz="1100" dirty="0">
                <a:highlight>
                  <a:srgbClr val="FFFF00"/>
                </a:highlight>
              </a:rPr>
              <a:t>Flexor carpi radialis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Supination (85°)</a:t>
            </a:r>
          </a:p>
          <a:p>
            <a:pPr lvl="1">
              <a:lnSpc>
                <a:spcPct val="100000"/>
              </a:lnSpc>
            </a:pPr>
            <a:r>
              <a:rPr lang="en-US" sz="1100" dirty="0"/>
              <a:t>Biceps Brachii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8BEDFEF-2E24-4BEA-9BB0-5292F5817130}"/>
              </a:ext>
            </a:extLst>
          </p:cNvPr>
          <p:cNvSpPr txBox="1">
            <a:spLocks/>
          </p:cNvSpPr>
          <p:nvPr/>
        </p:nvSpPr>
        <p:spPr>
          <a:xfrm>
            <a:off x="838200" y="1490065"/>
            <a:ext cx="250061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2000" dirty="0"/>
              <a:t>Shoulder:</a:t>
            </a:r>
          </a:p>
          <a:p>
            <a:pPr>
              <a:lnSpc>
                <a:spcPct val="50000"/>
              </a:lnSpc>
            </a:pPr>
            <a:r>
              <a:rPr lang="en-US" sz="1400" dirty="0"/>
              <a:t>Shoulder flexion</a:t>
            </a:r>
          </a:p>
          <a:p>
            <a:pPr lvl="1">
              <a:lnSpc>
                <a:spcPct val="50000"/>
              </a:lnSpc>
            </a:pPr>
            <a:r>
              <a:rPr lang="en-US" sz="1100" dirty="0">
                <a:highlight>
                  <a:srgbClr val="FFFF00"/>
                </a:highlight>
              </a:rPr>
              <a:t>Anterior deltoid</a:t>
            </a:r>
          </a:p>
          <a:p>
            <a:pPr lvl="1">
              <a:lnSpc>
                <a:spcPct val="50000"/>
              </a:lnSpc>
            </a:pPr>
            <a:r>
              <a:rPr lang="en-US" sz="1100" dirty="0">
                <a:highlight>
                  <a:srgbClr val="FFFF00"/>
                </a:highlight>
              </a:rPr>
              <a:t>Pectoralis major </a:t>
            </a:r>
          </a:p>
          <a:p>
            <a:pPr lvl="1">
              <a:lnSpc>
                <a:spcPct val="50000"/>
              </a:lnSpc>
            </a:pPr>
            <a:r>
              <a:rPr lang="en-US" sz="1100" dirty="0">
                <a:highlight>
                  <a:srgbClr val="FFFF00"/>
                </a:highlight>
              </a:rPr>
              <a:t>Coracobrachialis</a:t>
            </a:r>
          </a:p>
          <a:p>
            <a:pPr>
              <a:lnSpc>
                <a:spcPct val="50000"/>
              </a:lnSpc>
            </a:pPr>
            <a:r>
              <a:rPr lang="en-US" sz="1400" dirty="0"/>
              <a:t>Shoulder extension</a:t>
            </a:r>
          </a:p>
          <a:p>
            <a:pPr lvl="1">
              <a:lnSpc>
                <a:spcPct val="50000"/>
              </a:lnSpc>
            </a:pPr>
            <a:r>
              <a:rPr lang="en-US" sz="1100" dirty="0">
                <a:highlight>
                  <a:srgbClr val="FFFF00"/>
                </a:highlight>
              </a:rPr>
              <a:t>Latissimus dorsi </a:t>
            </a:r>
          </a:p>
          <a:p>
            <a:pPr lvl="1">
              <a:lnSpc>
                <a:spcPct val="50000"/>
              </a:lnSpc>
            </a:pPr>
            <a:r>
              <a:rPr lang="en-US" sz="1100" dirty="0">
                <a:highlight>
                  <a:srgbClr val="FFFF00"/>
                </a:highlight>
              </a:rPr>
              <a:t>Teres major </a:t>
            </a:r>
          </a:p>
          <a:p>
            <a:pPr lvl="1">
              <a:lnSpc>
                <a:spcPct val="50000"/>
              </a:lnSpc>
            </a:pPr>
            <a:r>
              <a:rPr lang="en-US" sz="1100" dirty="0">
                <a:highlight>
                  <a:srgbClr val="FFFF00"/>
                </a:highlight>
              </a:rPr>
              <a:t>Teres minor</a:t>
            </a:r>
          </a:p>
          <a:p>
            <a:pPr lvl="1">
              <a:lnSpc>
                <a:spcPct val="50000"/>
              </a:lnSpc>
            </a:pPr>
            <a:r>
              <a:rPr lang="en-US" sz="1100" dirty="0">
                <a:highlight>
                  <a:srgbClr val="FFFF00"/>
                </a:highlight>
              </a:rPr>
              <a:t>Posterior deltoid</a:t>
            </a:r>
          </a:p>
          <a:p>
            <a:pPr>
              <a:lnSpc>
                <a:spcPct val="50000"/>
              </a:lnSpc>
            </a:pPr>
            <a:r>
              <a:rPr lang="en-US" sz="1400" dirty="0"/>
              <a:t>Shoulder abduction</a:t>
            </a:r>
          </a:p>
          <a:p>
            <a:pPr lvl="1">
              <a:lnSpc>
                <a:spcPct val="50000"/>
              </a:lnSpc>
            </a:pPr>
            <a:r>
              <a:rPr lang="en-US" sz="1000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BlinkMacSystemFont"/>
              </a:rPr>
              <a:t>Supraspinatus</a:t>
            </a:r>
          </a:p>
          <a:p>
            <a:pPr lvl="1">
              <a:lnSpc>
                <a:spcPct val="50000"/>
              </a:lnSpc>
            </a:pPr>
            <a:r>
              <a:rPr lang="en-US" sz="1000" b="0" i="0" dirty="0">
                <a:solidFill>
                  <a:srgbClr val="212121"/>
                </a:solidFill>
                <a:effectLst/>
                <a:latin typeface="BlinkMacSystemFont"/>
              </a:rPr>
              <a:t>Deltoid</a:t>
            </a:r>
          </a:p>
          <a:p>
            <a:pPr lvl="1">
              <a:lnSpc>
                <a:spcPct val="50000"/>
              </a:lnSpc>
            </a:pPr>
            <a:r>
              <a:rPr lang="en-US" sz="1000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BlinkMacSystemFont"/>
              </a:rPr>
              <a:t>Trapezius</a:t>
            </a:r>
          </a:p>
          <a:p>
            <a:pPr lvl="1">
              <a:lnSpc>
                <a:spcPct val="50000"/>
              </a:lnSpc>
            </a:pPr>
            <a:r>
              <a:rPr lang="en-US" sz="1000" dirty="0">
                <a:solidFill>
                  <a:srgbClr val="212121"/>
                </a:solidFill>
                <a:highlight>
                  <a:srgbClr val="FFFF00"/>
                </a:highlight>
                <a:latin typeface="BlinkMacSystemFont"/>
              </a:rPr>
              <a:t>S</a:t>
            </a:r>
            <a:r>
              <a:rPr lang="en-US" sz="1000" b="0" i="0" dirty="0">
                <a:solidFill>
                  <a:srgbClr val="212121"/>
                </a:solidFill>
                <a:effectLst/>
                <a:highlight>
                  <a:srgbClr val="FFFF00"/>
                </a:highlight>
                <a:latin typeface="BlinkMacSystemFont"/>
              </a:rPr>
              <a:t>erratus anterior.</a:t>
            </a:r>
            <a:endParaRPr lang="en-US" sz="1100" dirty="0">
              <a:highlight>
                <a:srgbClr val="FFFF00"/>
              </a:highlight>
            </a:endParaRPr>
          </a:p>
          <a:p>
            <a:pPr>
              <a:lnSpc>
                <a:spcPct val="50000"/>
              </a:lnSpc>
            </a:pPr>
            <a:r>
              <a:rPr lang="en-US" sz="1400" dirty="0"/>
              <a:t>Shoulder adduction</a:t>
            </a:r>
          </a:p>
          <a:p>
            <a:pPr lvl="1">
              <a:lnSpc>
                <a:spcPct val="50000"/>
              </a:lnSpc>
            </a:pPr>
            <a:r>
              <a:rPr lang="en-US" sz="1100" dirty="0"/>
              <a:t>Pectoralis major</a:t>
            </a:r>
          </a:p>
          <a:p>
            <a:pPr lvl="1">
              <a:lnSpc>
                <a:spcPct val="50000"/>
              </a:lnSpc>
            </a:pPr>
            <a:r>
              <a:rPr lang="en-US" sz="1100" dirty="0"/>
              <a:t>Latissimus dorsi</a:t>
            </a:r>
          </a:p>
          <a:p>
            <a:pPr lvl="1">
              <a:lnSpc>
                <a:spcPct val="50000"/>
              </a:lnSpc>
            </a:pPr>
            <a:r>
              <a:rPr lang="en-US" sz="1100" dirty="0"/>
              <a:t>Teres major</a:t>
            </a:r>
          </a:p>
          <a:p>
            <a:pPr lvl="1">
              <a:lnSpc>
                <a:spcPct val="50000"/>
              </a:lnSpc>
            </a:pPr>
            <a:r>
              <a:rPr lang="en-US" sz="1100" dirty="0">
                <a:highlight>
                  <a:srgbClr val="FFFF00"/>
                </a:highlight>
              </a:rPr>
              <a:t>Triceps</a:t>
            </a:r>
          </a:p>
          <a:p>
            <a:pPr lvl="1">
              <a:lnSpc>
                <a:spcPct val="50000"/>
              </a:lnSpc>
            </a:pPr>
            <a:r>
              <a:rPr lang="en-US" sz="1100" dirty="0"/>
              <a:t>Coracobrachialis</a:t>
            </a:r>
          </a:p>
          <a:p>
            <a:pPr>
              <a:lnSpc>
                <a:spcPct val="50000"/>
              </a:lnSpc>
            </a:pPr>
            <a:r>
              <a:rPr lang="en-US" sz="1400" dirty="0"/>
              <a:t>Medial rotation</a:t>
            </a:r>
            <a:endParaRPr lang="en-US" sz="1100" dirty="0"/>
          </a:p>
          <a:p>
            <a:pPr lvl="1">
              <a:lnSpc>
                <a:spcPct val="50000"/>
              </a:lnSpc>
            </a:pPr>
            <a:r>
              <a:rPr lang="en-US" sz="1100" dirty="0">
                <a:highlight>
                  <a:srgbClr val="FFFF00"/>
                </a:highlight>
              </a:rPr>
              <a:t>Subscapularis</a:t>
            </a:r>
          </a:p>
          <a:p>
            <a:pPr lvl="1">
              <a:lnSpc>
                <a:spcPct val="50000"/>
              </a:lnSpc>
            </a:pPr>
            <a:r>
              <a:rPr lang="en-US" sz="1100" dirty="0"/>
              <a:t>Teres major</a:t>
            </a:r>
          </a:p>
          <a:p>
            <a:pPr lvl="1">
              <a:lnSpc>
                <a:spcPct val="50000"/>
              </a:lnSpc>
            </a:pPr>
            <a:r>
              <a:rPr lang="en-US" sz="1100" dirty="0"/>
              <a:t>Pectoralis major </a:t>
            </a:r>
          </a:p>
          <a:p>
            <a:pPr lvl="1">
              <a:lnSpc>
                <a:spcPct val="50000"/>
              </a:lnSpc>
            </a:pPr>
            <a:r>
              <a:rPr lang="en-US" sz="1100" dirty="0"/>
              <a:t>Latissimus dorsi</a:t>
            </a:r>
          </a:p>
          <a:p>
            <a:pPr>
              <a:lnSpc>
                <a:spcPct val="50000"/>
              </a:lnSpc>
            </a:pPr>
            <a:r>
              <a:rPr lang="en-US" sz="1400" dirty="0"/>
              <a:t>Lateral rotation</a:t>
            </a:r>
            <a:endParaRPr lang="en-US" sz="1100" dirty="0"/>
          </a:p>
          <a:p>
            <a:pPr lvl="1">
              <a:lnSpc>
                <a:spcPct val="50000"/>
              </a:lnSpc>
            </a:pPr>
            <a:r>
              <a:rPr lang="en-US" sz="1100" dirty="0">
                <a:highlight>
                  <a:srgbClr val="FFFF00"/>
                </a:highlight>
              </a:rPr>
              <a:t>Infraspinatus</a:t>
            </a:r>
          </a:p>
          <a:p>
            <a:pPr lvl="1">
              <a:lnSpc>
                <a:spcPct val="50000"/>
              </a:lnSpc>
            </a:pPr>
            <a:r>
              <a:rPr lang="en-US" sz="1100" dirty="0"/>
              <a:t>Teres minor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CCCC1C-BBEE-4A35-8FB0-5B85EE66CEC3}"/>
              </a:ext>
            </a:extLst>
          </p:cNvPr>
          <p:cNvSpPr txBox="1">
            <a:spLocks/>
          </p:cNvSpPr>
          <p:nvPr/>
        </p:nvSpPr>
        <p:spPr>
          <a:xfrm>
            <a:off x="5537784" y="1389397"/>
            <a:ext cx="27886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Wrist: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Flexion (73°)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highlight>
                  <a:srgbClr val="FFFF00"/>
                </a:highlight>
                <a:latin typeface="Benton Sans"/>
              </a:rPr>
              <a:t>Flexor carpi ulnaris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highlight>
                  <a:srgbClr val="FFFF00"/>
                </a:highlight>
                <a:latin typeface="Benton Sans"/>
              </a:rPr>
              <a:t>Flexor carpi radialis 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highlight>
                  <a:srgbClr val="FFFF00"/>
                </a:highlight>
                <a:latin typeface="Benton Sans"/>
              </a:rPr>
              <a:t>Flexor digitorum superficialis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Extension (71°)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highlight>
                  <a:srgbClr val="FFFF00"/>
                </a:highlight>
                <a:latin typeface="Benton Sans"/>
              </a:rPr>
              <a:t>Extensor carpi radialis longus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highlight>
                  <a:srgbClr val="FFFF00"/>
                </a:highlight>
                <a:latin typeface="Benton Sans"/>
              </a:rPr>
              <a:t>Extensor carpi radialis brevis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highlight>
                  <a:srgbClr val="FFFF00"/>
                </a:highlight>
                <a:latin typeface="Benton Sans"/>
              </a:rPr>
              <a:t>Extensor carpi ulnaris 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highlight>
                  <a:srgbClr val="FFFF00"/>
                </a:highlight>
                <a:latin typeface="Benton Sans"/>
              </a:rPr>
              <a:t>Extensor digitorum</a:t>
            </a:r>
            <a:endParaRPr lang="en-US" sz="1100" dirty="0">
              <a:highlight>
                <a:srgbClr val="FFFF00"/>
              </a:highlight>
            </a:endParaRPr>
          </a:p>
          <a:p>
            <a:pPr>
              <a:lnSpc>
                <a:spcPct val="100000"/>
              </a:lnSpc>
            </a:pPr>
            <a:r>
              <a:rPr lang="en-US" sz="1400" dirty="0"/>
              <a:t>Radial deviation (19°)</a:t>
            </a:r>
            <a:endParaRPr lang="pt-BR" sz="1100" dirty="0"/>
          </a:p>
          <a:p>
            <a:pPr lvl="1">
              <a:lnSpc>
                <a:spcPct val="100000"/>
              </a:lnSpc>
            </a:pPr>
            <a:r>
              <a:rPr lang="pt-BR" sz="1100" dirty="0">
                <a:highlight>
                  <a:srgbClr val="FFFF00"/>
                </a:highlight>
              </a:rPr>
              <a:t>Flexor carpi radialis</a:t>
            </a:r>
          </a:p>
          <a:p>
            <a:pPr lvl="1">
              <a:lnSpc>
                <a:spcPct val="100000"/>
              </a:lnSpc>
            </a:pPr>
            <a:r>
              <a:rPr lang="pt-BR" sz="1100" dirty="0"/>
              <a:t>Extensor carpi radialis longus</a:t>
            </a:r>
          </a:p>
          <a:p>
            <a:pPr lvl="1">
              <a:lnSpc>
                <a:spcPct val="100000"/>
              </a:lnSpc>
            </a:pPr>
            <a:r>
              <a:rPr lang="pt-BR" sz="1100" dirty="0"/>
              <a:t>Extensor carpi radialis brevis</a:t>
            </a:r>
            <a:endParaRPr lang="en-US" sz="1100" dirty="0"/>
          </a:p>
          <a:p>
            <a:pPr>
              <a:lnSpc>
                <a:spcPct val="100000"/>
              </a:lnSpc>
            </a:pPr>
            <a:r>
              <a:rPr lang="en-US" sz="1400" dirty="0"/>
              <a:t>Ulnar deviation (33°)</a:t>
            </a:r>
            <a:endParaRPr lang="en-US" sz="1100" dirty="0"/>
          </a:p>
          <a:p>
            <a:pPr lvl="1">
              <a:lnSpc>
                <a:spcPct val="100000"/>
              </a:lnSpc>
            </a:pPr>
            <a:r>
              <a:rPr lang="en-US" sz="1100" dirty="0"/>
              <a:t>Flexor carpi ulnaris</a:t>
            </a:r>
          </a:p>
          <a:p>
            <a:pPr lvl="1">
              <a:lnSpc>
                <a:spcPct val="100000"/>
              </a:lnSpc>
            </a:pPr>
            <a:r>
              <a:rPr lang="en-US" sz="1100" dirty="0"/>
              <a:t>Extensor carpi ulnaris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11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8DE8EE-0941-4F52-83FF-9BDE88765C30}"/>
              </a:ext>
            </a:extLst>
          </p:cNvPr>
          <p:cNvSpPr txBox="1">
            <a:spLocks/>
          </p:cNvSpPr>
          <p:nvPr/>
        </p:nvSpPr>
        <p:spPr>
          <a:xfrm>
            <a:off x="8565158" y="1389397"/>
            <a:ext cx="27886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Fingers: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Flexion</a:t>
            </a:r>
          </a:p>
          <a:p>
            <a:pPr lvl="1">
              <a:lnSpc>
                <a:spcPct val="100000"/>
              </a:lnSpc>
            </a:pPr>
            <a:r>
              <a:rPr lang="pt-BR" sz="1100" dirty="0">
                <a:highlight>
                  <a:srgbClr val="FFFF00"/>
                </a:highlight>
                <a:latin typeface="Benton Sans"/>
              </a:rPr>
              <a:t>Flexor digitorum profundus</a:t>
            </a:r>
          </a:p>
          <a:p>
            <a:pPr lvl="1">
              <a:lnSpc>
                <a:spcPct val="100000"/>
              </a:lnSpc>
            </a:pPr>
            <a:r>
              <a:rPr lang="pt-BR" sz="1100" dirty="0">
                <a:highlight>
                  <a:srgbClr val="FFFF00"/>
                </a:highlight>
                <a:latin typeface="Benton Sans"/>
              </a:rPr>
              <a:t>Flexor digitorum superficialis</a:t>
            </a:r>
            <a:endParaRPr lang="en-US" sz="1100" dirty="0">
              <a:highlight>
                <a:srgbClr val="FFFF00"/>
              </a:highlight>
              <a:latin typeface="Benton Sans"/>
            </a:endParaRPr>
          </a:p>
          <a:p>
            <a:pPr>
              <a:lnSpc>
                <a:spcPct val="100000"/>
              </a:lnSpc>
            </a:pPr>
            <a:r>
              <a:rPr lang="en-US" sz="1400" dirty="0"/>
              <a:t>Extension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highlight>
                  <a:srgbClr val="FFFF00"/>
                </a:highlight>
                <a:latin typeface="Benton Sans"/>
              </a:rPr>
              <a:t>Extensor digitorum</a:t>
            </a:r>
          </a:p>
          <a:p>
            <a:pPr lvl="1">
              <a:lnSpc>
                <a:spcPct val="100000"/>
              </a:lnSpc>
            </a:pPr>
            <a:r>
              <a:rPr lang="en-US" sz="1100" dirty="0">
                <a:highlight>
                  <a:srgbClr val="FFFF00"/>
                </a:highlight>
                <a:latin typeface="Benton Sans"/>
              </a:rPr>
              <a:t>Extensor digitorum minimi </a:t>
            </a:r>
            <a:endParaRPr lang="en-US" sz="1100" dirty="0">
              <a:highlight>
                <a:srgbClr val="FFFF00"/>
              </a:highlight>
            </a:endParaRPr>
          </a:p>
          <a:p>
            <a:pPr>
              <a:lnSpc>
                <a:spcPct val="100000"/>
              </a:lnSpc>
            </a:pPr>
            <a:r>
              <a:rPr lang="en-US" sz="1400" dirty="0"/>
              <a:t>Abduction</a:t>
            </a:r>
            <a:endParaRPr lang="pt-BR" sz="1100" dirty="0"/>
          </a:p>
          <a:p>
            <a:pPr lvl="1">
              <a:lnSpc>
                <a:spcPct val="100000"/>
              </a:lnSpc>
            </a:pPr>
            <a:r>
              <a:rPr lang="en-US" sz="1100" dirty="0">
                <a:highlight>
                  <a:srgbClr val="FFFF00"/>
                </a:highlight>
              </a:rPr>
              <a:t>Dorsal interossei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Abduction</a:t>
            </a:r>
            <a:endParaRPr lang="en-US" sz="1100" dirty="0"/>
          </a:p>
          <a:p>
            <a:pPr lvl="1">
              <a:lnSpc>
                <a:spcPct val="100000"/>
              </a:lnSpc>
            </a:pPr>
            <a:r>
              <a:rPr lang="en-US" sz="1100" dirty="0">
                <a:highlight>
                  <a:srgbClr val="FFFF00"/>
                </a:highlight>
              </a:rPr>
              <a:t>Palmar interosseous muscles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33695-E747-43C9-A58B-2BE03466B1EE}"/>
              </a:ext>
            </a:extLst>
          </p:cNvPr>
          <p:cNvSpPr txBox="1"/>
          <p:nvPr/>
        </p:nvSpPr>
        <p:spPr>
          <a:xfrm>
            <a:off x="2088509" y="138939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DCD8D-CDC3-443D-87CF-A44881516903}"/>
              </a:ext>
            </a:extLst>
          </p:cNvPr>
          <p:cNvSpPr txBox="1"/>
          <p:nvPr/>
        </p:nvSpPr>
        <p:spPr>
          <a:xfrm>
            <a:off x="4277911" y="1416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17F3-03F8-4D4F-9A4D-6D442DA9EE4F}"/>
              </a:ext>
            </a:extLst>
          </p:cNvPr>
          <p:cNvSpPr txBox="1"/>
          <p:nvPr/>
        </p:nvSpPr>
        <p:spPr>
          <a:xfrm>
            <a:off x="6451359" y="1416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0DC880-6250-40B2-879F-41BC6AE22497}"/>
              </a:ext>
            </a:extLst>
          </p:cNvPr>
          <p:cNvSpPr txBox="1"/>
          <p:nvPr/>
        </p:nvSpPr>
        <p:spPr>
          <a:xfrm>
            <a:off x="9571364" y="14165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4BFB9B-314F-40CD-8590-B5AFA3CF7BAA}"/>
              </a:ext>
            </a:extLst>
          </p:cNvPr>
          <p:cNvSpPr txBox="1"/>
          <p:nvPr/>
        </p:nvSpPr>
        <p:spPr>
          <a:xfrm>
            <a:off x="9672364" y="1416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79114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49ED-3A9B-4C5D-9A28-51F549CB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Common </a:t>
            </a:r>
            <a:r>
              <a:rPr lang="en-US" sz="3600" dirty="0" err="1"/>
              <a:t>sEMG</a:t>
            </a:r>
            <a:r>
              <a:rPr lang="en-US" sz="3600" dirty="0"/>
              <a:t> sensing for upper limb: Shoulder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7A7E4-BCCD-48B6-86FA-937AED855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04279" cy="4351338"/>
          </a:xfrm>
        </p:spPr>
        <p:txBody>
          <a:bodyPr>
            <a:noAutofit/>
          </a:bodyPr>
          <a:lstStyle/>
          <a:p>
            <a:r>
              <a:rPr lang="en-US" sz="2400" dirty="0"/>
              <a:t>Shoulder Flexion Extension</a:t>
            </a:r>
          </a:p>
          <a:p>
            <a:pPr lvl="1"/>
            <a:r>
              <a:rPr lang="en-US" sz="2000" i="1" dirty="0"/>
              <a:t>da Silva et. al. </a:t>
            </a:r>
          </a:p>
          <a:p>
            <a:pPr lvl="2"/>
            <a:r>
              <a:rPr lang="en-US" sz="1600" i="1" dirty="0"/>
              <a:t>Latissimus dorsi</a:t>
            </a:r>
          </a:p>
          <a:p>
            <a:pPr lvl="2"/>
            <a:r>
              <a:rPr lang="en-US" sz="1600" i="1" dirty="0"/>
              <a:t>Anterior deltoid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502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49ED-3A9B-4C5D-9A28-51F549CB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Common </a:t>
            </a:r>
            <a:r>
              <a:rPr lang="en-US" sz="3600" dirty="0" err="1"/>
              <a:t>sEMG</a:t>
            </a:r>
            <a:r>
              <a:rPr lang="en-US" sz="3600" dirty="0"/>
              <a:t> sensing for upper limb: Elbow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7A7E4-BCCD-48B6-86FA-937AED855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04279" cy="4351338"/>
          </a:xfrm>
        </p:spPr>
        <p:txBody>
          <a:bodyPr>
            <a:noAutofit/>
          </a:bodyPr>
          <a:lstStyle/>
          <a:p>
            <a:r>
              <a:rPr lang="en-US" sz="1600" dirty="0"/>
              <a:t>Elbow Flexion Extension</a:t>
            </a:r>
          </a:p>
          <a:p>
            <a:pPr lvl="1"/>
            <a:r>
              <a:rPr lang="en-US" sz="1400" i="1" dirty="0"/>
              <a:t>Ghonasgi et. al. Harmony Exoskeleton:</a:t>
            </a:r>
          </a:p>
          <a:p>
            <a:pPr lvl="2"/>
            <a:r>
              <a:rPr lang="en-US" sz="1200" dirty="0"/>
              <a:t>Biceps brachii</a:t>
            </a:r>
          </a:p>
          <a:p>
            <a:pPr lvl="2"/>
            <a:r>
              <a:rPr lang="en-US" sz="1200" dirty="0"/>
              <a:t>Triceps brachii</a:t>
            </a:r>
          </a:p>
          <a:p>
            <a:pPr marL="914400" lvl="2" indent="0">
              <a:buNone/>
            </a:pPr>
            <a:endParaRPr lang="en-US" sz="1100" dirty="0"/>
          </a:p>
          <a:p>
            <a:pPr marL="914400" lvl="2" indent="0">
              <a:buNone/>
            </a:pPr>
            <a:endParaRPr lang="en-US" sz="1100" dirty="0"/>
          </a:p>
          <a:p>
            <a:pPr lvl="1"/>
            <a:r>
              <a:rPr lang="en-US" sz="1400" i="1" dirty="0"/>
              <a:t>Madden et. al. monitoring fatigue (“</a:t>
            </a:r>
            <a:r>
              <a:rPr lang="en-US" sz="1400" dirty="0"/>
              <a:t>The scope of this paper requires analysis of only the muscles that extend the elbow, that is, the triceps brachii and anconeus”)</a:t>
            </a:r>
            <a:endParaRPr lang="en-US" sz="1400" i="1" dirty="0"/>
          </a:p>
          <a:p>
            <a:pPr lvl="2"/>
            <a:r>
              <a:rPr lang="en-US" sz="1050" dirty="0"/>
              <a:t>Triceps Brachii</a:t>
            </a:r>
          </a:p>
          <a:p>
            <a:pPr lvl="3"/>
            <a:r>
              <a:rPr lang="en-US" sz="1000" dirty="0"/>
              <a:t>Long (1), lateral (2), and medial heads (3)</a:t>
            </a:r>
            <a:endParaRPr lang="en-US" sz="1050" dirty="0"/>
          </a:p>
          <a:p>
            <a:pPr lvl="2"/>
            <a:r>
              <a:rPr lang="en-US" sz="1100" dirty="0"/>
              <a:t>Anconeus Muscles (4)</a:t>
            </a:r>
            <a:endParaRPr lang="en-US" sz="1050" dirty="0"/>
          </a:p>
          <a:p>
            <a:pPr lvl="2"/>
            <a:r>
              <a:rPr lang="en-US" sz="1100" dirty="0"/>
              <a:t>Biceps Brachii</a:t>
            </a:r>
          </a:p>
          <a:p>
            <a:pPr lvl="2"/>
            <a:r>
              <a:rPr lang="en-US" sz="1100" dirty="0"/>
              <a:t>Brachioradialis</a:t>
            </a:r>
          </a:p>
          <a:p>
            <a:pPr lvl="2"/>
            <a:r>
              <a:rPr lang="en-US" sz="1100" dirty="0"/>
              <a:t>Deltoid</a:t>
            </a:r>
          </a:p>
          <a:p>
            <a:pPr lvl="3"/>
            <a:r>
              <a:rPr lang="en-US" sz="900" dirty="0"/>
              <a:t>Anterior, Middle, and Posterior</a:t>
            </a:r>
          </a:p>
          <a:p>
            <a:pPr lvl="2"/>
            <a:endParaRPr lang="en-US" sz="1100" dirty="0"/>
          </a:p>
          <a:p>
            <a:pPr lvl="2"/>
            <a:endParaRPr lang="en-US" sz="1100" dirty="0"/>
          </a:p>
          <a:p>
            <a:pPr lvl="1"/>
            <a:r>
              <a:rPr lang="en-US" sz="1400" i="1" dirty="0"/>
              <a:t>da Silva et. al. </a:t>
            </a:r>
          </a:p>
          <a:p>
            <a:pPr lvl="2"/>
            <a:r>
              <a:rPr lang="en-US" sz="1100" dirty="0"/>
              <a:t>Biceps brachii</a:t>
            </a:r>
          </a:p>
          <a:p>
            <a:pPr lvl="2"/>
            <a:r>
              <a:rPr lang="en-US" sz="1100" dirty="0"/>
              <a:t>Triceps</a:t>
            </a:r>
            <a:endParaRPr lang="en-US" sz="1200" i="1" dirty="0"/>
          </a:p>
          <a:p>
            <a:pPr marL="914400" lvl="2" indent="0">
              <a:buNone/>
            </a:pPr>
            <a:endParaRPr lang="en-US" sz="1100" dirty="0"/>
          </a:p>
          <a:p>
            <a:pPr marL="914400" lvl="2" indent="0">
              <a:buNone/>
            </a:pP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8A357-29CD-4DC2-AAD0-8D1DF1682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177" y="1548947"/>
            <a:ext cx="1777126" cy="1347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23F0B0-E657-4354-992C-A45FEC191B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77" b="2652"/>
          <a:stretch/>
        </p:blipFill>
        <p:spPr>
          <a:xfrm>
            <a:off x="8613004" y="3570353"/>
            <a:ext cx="1180184" cy="2606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BF40D7-B1C9-480F-99B8-CFF533310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393909" y="3692070"/>
            <a:ext cx="1068386" cy="120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84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49ED-3A9B-4C5D-9A28-51F549CB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Common </a:t>
            </a:r>
            <a:r>
              <a:rPr lang="en-US" sz="3600" dirty="0" err="1"/>
              <a:t>sEMG</a:t>
            </a:r>
            <a:r>
              <a:rPr lang="en-US" sz="3600" dirty="0"/>
              <a:t> sensing for hand grasps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7A7E4-BCCD-48B6-86FA-937AED855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257673" cy="4351338"/>
          </a:xfrm>
        </p:spPr>
        <p:txBody>
          <a:bodyPr>
            <a:noAutofit/>
          </a:bodyPr>
          <a:lstStyle/>
          <a:p>
            <a:r>
              <a:rPr lang="en-US" sz="2400" i="1" dirty="0"/>
              <a:t>Various hand grasps / finger extension patterns </a:t>
            </a:r>
          </a:p>
          <a:p>
            <a:pPr lvl="1"/>
            <a:r>
              <a:rPr lang="en-US" sz="2000" i="1" dirty="0"/>
              <a:t>Y. Yun Maestro</a:t>
            </a:r>
          </a:p>
          <a:p>
            <a:pPr marL="914400" lvl="2" indent="0">
              <a:buNone/>
            </a:pPr>
            <a:r>
              <a:rPr lang="en-US" sz="1600" i="1" dirty="0"/>
              <a:t>“several hand grips share similar muscle activity patterns, and surface EMG sensors cannot pick up individual muscle signals…</a:t>
            </a:r>
          </a:p>
          <a:p>
            <a:pPr marL="914400" lvl="2" indent="0">
              <a:buNone/>
            </a:pPr>
            <a:r>
              <a:rPr lang="en-US" sz="1600" dirty="0"/>
              <a:t>three…distinctive hand poses… transverse volar grip, lateral pinch, and extension grip</a:t>
            </a:r>
            <a:r>
              <a:rPr lang="en-US" sz="1600" i="1" dirty="0"/>
              <a:t>”</a:t>
            </a:r>
          </a:p>
          <a:p>
            <a:pPr lvl="2"/>
            <a:r>
              <a:rPr lang="en-US" dirty="0"/>
              <a:t>Flexor Digitorum Superficialis</a:t>
            </a:r>
          </a:p>
          <a:p>
            <a:pPr lvl="2"/>
            <a:r>
              <a:rPr lang="en-US" dirty="0"/>
              <a:t>Extensor digitorum</a:t>
            </a:r>
          </a:p>
          <a:p>
            <a:pPr lvl="2"/>
            <a:r>
              <a:rPr lang="en-US" dirty="0"/>
              <a:t>Flexor Pollicis Brevis/Abductor Pollicis Brevis </a:t>
            </a:r>
          </a:p>
          <a:p>
            <a:pPr marL="914400" lvl="2" indent="0">
              <a:buNone/>
            </a:pPr>
            <a:r>
              <a:rPr lang="en-US" dirty="0"/>
              <a:t>(taken together; collocated)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D7464A-7D59-4434-8833-0E8212825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873" y="1593829"/>
            <a:ext cx="2828772" cy="48149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A61DFA-1838-44C6-9D56-4D5AAD952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891" y="4679915"/>
            <a:ext cx="2394981" cy="16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23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49ED-3A9B-4C5D-9A28-51F549CB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Common </a:t>
            </a:r>
            <a:r>
              <a:rPr lang="en-US" sz="3600" dirty="0" err="1"/>
              <a:t>sEMG</a:t>
            </a:r>
            <a:r>
              <a:rPr lang="en-US" sz="3600" dirty="0"/>
              <a:t> sensing for upper limb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7A7E4-BCCD-48B6-86FA-937AED855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83905" cy="4351338"/>
          </a:xfrm>
        </p:spPr>
        <p:txBody>
          <a:bodyPr>
            <a:noAutofit/>
          </a:bodyPr>
          <a:lstStyle/>
          <a:p>
            <a:r>
              <a:rPr lang="en-US" sz="2400" dirty="0"/>
              <a:t>Elbow Flexion/Extension, Forearm pronation/supination, Wrist flexion/extension, Wrist radial-ulnar deviation</a:t>
            </a:r>
          </a:p>
          <a:p>
            <a:pPr lvl="1"/>
            <a:r>
              <a:rPr lang="en-US" sz="2000" i="1" dirty="0"/>
              <a:t>McDonald et. al. MAHI Exo-II:</a:t>
            </a:r>
          </a:p>
          <a:p>
            <a:pPr lvl="2"/>
            <a:r>
              <a:rPr lang="en-US" sz="1600" i="1" dirty="0"/>
              <a:t>Bicep Brachii ???</a:t>
            </a:r>
          </a:p>
          <a:p>
            <a:pPr lvl="2"/>
            <a:r>
              <a:rPr lang="en-US" sz="1600" i="1" dirty="0"/>
              <a:t>Flexor Carpi radialis???</a:t>
            </a:r>
          </a:p>
          <a:p>
            <a:pPr lvl="2"/>
            <a:r>
              <a:rPr lang="en-US" sz="1600" i="1" dirty="0"/>
              <a:t>Flexor Carpi Ulnaris ???</a:t>
            </a:r>
          </a:p>
          <a:p>
            <a:pPr lvl="2"/>
            <a:r>
              <a:rPr lang="en-US" sz="1600" i="1" dirty="0"/>
              <a:t>Brachioradialis ???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73839F-DD95-47A6-84A7-CEE1287E2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4" t="9289" r="5071"/>
          <a:stretch/>
        </p:blipFill>
        <p:spPr>
          <a:xfrm>
            <a:off x="8422105" y="1954294"/>
            <a:ext cx="3384883" cy="29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61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49ED-3A9B-4C5D-9A28-51F549CB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(ASGC ‘21) Space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7A7E4-BCCD-48B6-86FA-937AED855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20633"/>
            <a:ext cx="8283246" cy="4351338"/>
          </a:xfrm>
        </p:spPr>
        <p:txBody>
          <a:bodyPr>
            <a:noAutofit/>
          </a:bodyPr>
          <a:lstStyle/>
          <a:p>
            <a:r>
              <a:rPr lang="en-US" dirty="0"/>
              <a:t>Majority of space grasps fall into a well-defined set:</a:t>
            </a:r>
          </a:p>
          <a:p>
            <a:pPr lvl="1"/>
            <a:r>
              <a:rPr lang="en-US" sz="1800" dirty="0"/>
              <a:t>Power Grasp: five fingers, with the thumb opposing)</a:t>
            </a:r>
          </a:p>
          <a:p>
            <a:pPr lvl="1"/>
            <a:r>
              <a:rPr lang="en-US" sz="1800" dirty="0"/>
              <a:t>Two-finger (precision) pinch: thumb and index finger</a:t>
            </a:r>
          </a:p>
          <a:p>
            <a:pPr lvl="1"/>
            <a:r>
              <a:rPr lang="en-US" sz="1800" dirty="0"/>
              <a:t>Three-finger (precision) pinch: thumb opposing index and middle finger</a:t>
            </a:r>
          </a:p>
          <a:p>
            <a:pPr lvl="1"/>
            <a:r>
              <a:rPr lang="en-US" sz="1800" dirty="0"/>
              <a:t>Lateral (intermediate) pinch: thumb opposing the side of the fist.</a:t>
            </a:r>
            <a:endParaRPr lang="en-US" sz="1800" i="1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794E20-8807-41B6-80A5-0BA1D71D72A6}"/>
              </a:ext>
            </a:extLst>
          </p:cNvPr>
          <p:cNvGrpSpPr/>
          <p:nvPr/>
        </p:nvGrpSpPr>
        <p:grpSpPr>
          <a:xfrm>
            <a:off x="659881" y="4378240"/>
            <a:ext cx="8461564" cy="2119889"/>
            <a:chOff x="612113" y="4188638"/>
            <a:chExt cx="9061317" cy="227014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0FD245F-5875-472E-A6AE-00677C894755}"/>
                </a:ext>
              </a:extLst>
            </p:cNvPr>
            <p:cNvSpPr/>
            <p:nvPr/>
          </p:nvSpPr>
          <p:spPr>
            <a:xfrm>
              <a:off x="612113" y="4232735"/>
              <a:ext cx="9061317" cy="22260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6" name="Picture 2" descr="Pin on Space Drill">
              <a:extLst>
                <a:ext uri="{FF2B5EF4-FFF2-40B4-BE49-F238E27FC236}">
                  <a16:creationId xmlns:a16="http://schemas.microsoft.com/office/drawing/2014/main" id="{050B30A2-0280-4452-B3E7-AD515A57ED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667" b="92000" l="4222" r="90000">
                          <a14:foregroundMark x1="63556" y1="11000" x2="48444" y2="6667"/>
                          <a14:foregroundMark x1="29333" y1="7667" x2="29333" y2="7667"/>
                          <a14:foregroundMark x1="87778" y1="41000" x2="87778" y2="41000"/>
                          <a14:foregroundMark x1="88667" y1="41667" x2="88667" y2="41667"/>
                          <a14:foregroundMark x1="8000" y1="59000" x2="8000" y2="59000"/>
                          <a14:foregroundMark x1="6222" y1="66333" x2="6222" y2="66333"/>
                          <a14:foregroundMark x1="4444" y1="59333" x2="4444" y2="59333"/>
                          <a14:foregroundMark x1="23778" y1="92000" x2="23778" y2="92000"/>
                          <a14:backgroundMark x1="57556" y1="43667" x2="51333" y2="51000"/>
                          <a14:backgroundMark x1="86889" y1="44000" x2="86889" y2="44000"/>
                          <a14:backgroundMark x1="87111" y1="43000" x2="87111" y2="43000"/>
                          <a14:backgroundMark x1="20000" y1="94333" x2="20000" y2="94333"/>
                          <a14:backgroundMark x1="78222" y1="48333" x2="78222" y2="48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797032">
              <a:off x="1660411" y="4616364"/>
              <a:ext cx="1797180" cy="1198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5F348A-6115-4215-B830-7CE9A5415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752" b="96976" l="5204" r="90335">
                          <a14:foregroundMark x1="42007" y1="8423" x2="33457" y2="6911"/>
                          <a14:foregroundMark x1="72491" y1="82073" x2="70632" y2="85097"/>
                          <a14:foregroundMark x1="62082" y1="88121" x2="53903" y2="89849"/>
                          <a14:foregroundMark x1="26394" y1="91361" x2="26394" y2="91361"/>
                          <a14:foregroundMark x1="23420" y1="86825" x2="23048" y2="93737"/>
                          <a14:foregroundMark x1="90335" y1="73650" x2="91078" y2="81641"/>
                          <a14:foregroundMark x1="5948" y1="5184" x2="5948" y2="5184"/>
                          <a14:foregroundMark x1="5948" y1="4968" x2="5948" y2="4968"/>
                          <a14:foregroundMark x1="5948" y1="4968" x2="5948" y2="4968"/>
                          <a14:foregroundMark x1="5576" y1="4752" x2="5576" y2="4752"/>
                          <a14:foregroundMark x1="16357" y1="5184" x2="16357" y2="5184"/>
                          <a14:foregroundMark x1="20074" y1="96976" x2="20074" y2="96976"/>
                          <a14:backgroundMark x1="95167" y1="84881" x2="95167" y2="84881"/>
                          <a14:backgroundMark x1="95911" y1="85745" x2="95911" y2="857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3136" y="4624157"/>
              <a:ext cx="761218" cy="13102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856AF42-AC90-4147-8114-0567D6454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173" b="96142" l="821" r="98768">
                          <a14:foregroundMark x1="54825" y1="7253" x2="36756" y2="6481"/>
                          <a14:foregroundMark x1="36756" y1="6481" x2="36345" y2="7562"/>
                          <a14:foregroundMark x1="6160" y1="18981" x2="17248" y2="67747"/>
                          <a14:foregroundMark x1="2875" y1="33488" x2="2875" y2="34722"/>
                          <a14:foregroundMark x1="92197" y1="17901" x2="91376" y2="56173"/>
                          <a14:foregroundMark x1="78645" y1="46142" x2="76181" y2="44444"/>
                          <a14:foregroundMark x1="33060" y1="47994" x2="25873" y2="46759"/>
                          <a14:foregroundMark x1="51540" y1="85340" x2="39630" y2="88117"/>
                          <a14:foregroundMark x1="52156" y1="82253" x2="47639" y2="83796"/>
                          <a14:foregroundMark x1="44353" y1="82253" x2="36345" y2="82562"/>
                          <a14:foregroundMark x1="32444" y1="87191" x2="17454" y2="91512"/>
                          <a14:foregroundMark x1="17454" y1="91512" x2="8419" y2="91821"/>
                          <a14:foregroundMark x1="33265" y1="91204" x2="43943" y2="92438"/>
                          <a14:foregroundMark x1="45996" y1="92130" x2="57084" y2="90895"/>
                          <a14:foregroundMark x1="60575" y1="88117" x2="52361" y2="93364"/>
                          <a14:foregroundMark x1="52361" y1="93364" x2="51951" y2="93364"/>
                          <a14:foregroundMark x1="60370" y1="93210" x2="58932" y2="93673"/>
                          <a14:foregroundMark x1="63039" y1="89506" x2="63039" y2="89506"/>
                          <a14:foregroundMark x1="63655" y1="92130" x2="63655" y2="92130"/>
                          <a14:foregroundMark x1="63655" y1="92593" x2="63655" y2="92593"/>
                          <a14:foregroundMark x1="63655" y1="92593" x2="63655" y2="92593"/>
                          <a14:foregroundMark x1="63655" y1="93056" x2="63655" y2="93056"/>
                          <a14:foregroundMark x1="95483" y1="89043" x2="94867" y2="89969"/>
                          <a14:foregroundMark x1="92402" y1="90123" x2="91786" y2="90278"/>
                          <a14:foregroundMark x1="93018" y1="90741" x2="98152" y2="90741"/>
                          <a14:foregroundMark x1="98768" y1="88889" x2="94867" y2="90895"/>
                          <a14:foregroundMark x1="96715" y1="91512" x2="85626" y2="91512"/>
                          <a14:foregroundMark x1="85626" y1="91512" x2="85216" y2="91358"/>
                          <a14:foregroundMark x1="87269" y1="92593" x2="88912" y2="92593"/>
                          <a14:foregroundMark x1="95688" y1="92130" x2="97947" y2="92130"/>
                          <a14:foregroundMark x1="85216" y1="92747" x2="85216" y2="92747"/>
                          <a14:foregroundMark x1="86653" y1="92438" x2="84189" y2="91358"/>
                          <a14:foregroundMark x1="11910" y1="93673" x2="4312" y2="95062"/>
                          <a14:foregroundMark x1="6571" y1="95062" x2="821" y2="96142"/>
                          <a14:foregroundMark x1="16016" y1="93210" x2="23409" y2="92593"/>
                          <a14:foregroundMark x1="13552" y1="82253" x2="13552" y2="82253"/>
                          <a14:foregroundMark x1="17248" y1="83796" x2="17248" y2="83796"/>
                          <a14:foregroundMark x1="20534" y1="83796" x2="25462" y2="83796"/>
                          <a14:foregroundMark x1="19302" y1="83951" x2="11704" y2="82870"/>
                          <a14:foregroundMark x1="13347" y1="82870" x2="27105" y2="84414"/>
                          <a14:foregroundMark x1="26283" y1="77006" x2="18275" y2="74537"/>
                          <a14:foregroundMark x1="14168" y1="77006" x2="12731" y2="77778"/>
                          <a14:foregroundMark x1="79261" y1="78395" x2="77002" y2="78549"/>
                          <a14:foregroundMark x1="66940" y1="77006" x2="68583" y2="77006"/>
                          <a14:foregroundMark x1="69610" y1="78549" x2="69610" y2="78549"/>
                          <a14:foregroundMark x1="72485" y1="81019" x2="72485" y2="81019"/>
                          <a14:foregroundMark x1="74333" y1="80247" x2="67146" y2="83488"/>
                          <a14:foregroundMark x1="68378" y1="82562" x2="66324" y2="8534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31471" y="4188638"/>
              <a:ext cx="1672972" cy="222605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F8C96DB-2A13-483C-AFF5-0D473D3E2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661" b="97561" l="0" r="97585">
                          <a14:foregroundMark x1="87762" y1="58093" x2="97585" y2="47450"/>
                          <a14:foregroundMark x1="97585" y1="47450" x2="97585" y2="47228"/>
                          <a14:foregroundMark x1="96135" y1="27716" x2="91465" y2="16186"/>
                          <a14:foregroundMark x1="85505" y1="8411" x2="83676" y2="6025"/>
                          <a14:foregroundMark x1="91465" y1="16186" x2="86325" y2="9480"/>
                          <a14:foregroundMark x1="78479" y1="3164" x2="77456" y2="2882"/>
                          <a14:foregroundMark x1="81154" y1="3900" x2="79955" y2="3570"/>
                          <a14:foregroundMark x1="79227" y1="13082" x2="94203" y2="30377"/>
                          <a14:foregroundMark x1="71176" y1="11973" x2="54589" y2="7095"/>
                          <a14:foregroundMark x1="54589" y1="7095" x2="54589" y2="7095"/>
                          <a14:foregroundMark x1="48470" y1="6652" x2="13043" y2="9534"/>
                          <a14:foregroundMark x1="13043" y1="9534" x2="0" y2="18182"/>
                          <a14:foregroundMark x1="57810" y1="23947" x2="42351" y2="24612"/>
                          <a14:foregroundMark x1="56683" y1="46563" x2="47343" y2="49667"/>
                          <a14:foregroundMark x1="57166" y1="42794" x2="50725" y2="41242"/>
                          <a14:foregroundMark x1="54106" y1="53880" x2="41385" y2="53215"/>
                          <a14:foregroundMark x1="10741" y1="43292" x2="9984" y2="43237"/>
                          <a14:foregroundMark x1="28341" y1="44568" x2="14906" y2="43594"/>
                          <a14:foregroundMark x1="6602" y1="58093" x2="23671" y2="88027"/>
                          <a14:foregroundMark x1="28663" y1="92239" x2="33011" y2="97561"/>
                          <a14:foregroundMark x1="38003" y1="95122" x2="38003" y2="95122"/>
                          <a14:foregroundMark x1="38164" y1="92905" x2="38164" y2="88692"/>
                          <a14:foregroundMark x1="38969" y1="92239" x2="39130" y2="89357"/>
                          <a14:foregroundMark x1="40419" y1="86031" x2="71659" y2="70510"/>
                          <a14:foregroundMark x1="70370" y1="72506" x2="39452" y2="87361"/>
                          <a14:foregroundMark x1="58132" y1="79379" x2="39130" y2="86475"/>
                          <a14:foregroundMark x1="43317" y1="85809" x2="36554" y2="89800"/>
                          <a14:foregroundMark x1="70531" y1="76940" x2="71659" y2="76940"/>
                          <a14:foregroundMark x1="67955" y1="76497" x2="67955" y2="76497"/>
                          <a14:foregroundMark x1="76812" y1="76497" x2="80354" y2="71840"/>
                          <a14:foregroundMark x1="67633" y1="18847" x2="73752" y2="27051"/>
                          <a14:foregroundMark x1="24799" y1="41242" x2="18841" y2="38137"/>
                          <a14:foregroundMark x1="8535" y1="38803" x2="5636" y2="38803"/>
                          <a14:foregroundMark x1="84541" y1="49224" x2="84541" y2="49224"/>
                          <a14:backgroundMark x1="27214" y1="62749" x2="38164" y2="69845"/>
                          <a14:backgroundMark x1="68921" y1="56763" x2="71176" y2="50333"/>
                          <a14:backgroundMark x1="81965" y1="33259" x2="81965" y2="33259"/>
                          <a14:backgroundMark x1="82448" y1="38137" x2="82448" y2="41463"/>
                          <a14:backgroundMark x1="35266" y1="17517" x2="7246" y2="27273"/>
                          <a14:backgroundMark x1="96940" y1="10643" x2="92754" y2="5987"/>
                          <a14:backgroundMark x1="87762" y1="7761" x2="84541" y2="5765"/>
                          <a14:backgroundMark x1="90177" y1="4656" x2="85024" y2="5765"/>
                          <a14:backgroundMark x1="89533" y1="2661" x2="81159" y2="2882"/>
                          <a14:backgroundMark x1="79227" y1="1996" x2="77939" y2="1996"/>
                          <a14:backgroundMark x1="82126" y1="3548" x2="82126" y2="3548"/>
                          <a14:backgroundMark x1="83575" y1="4213" x2="81643" y2="3326"/>
                          <a14:backgroundMark x1="81481" y1="3326" x2="83575" y2="4213"/>
                          <a14:backgroundMark x1="54911" y1="16408" x2="54911" y2="16408"/>
                          <a14:backgroundMark x1="55395" y1="18847" x2="58776" y2="19069"/>
                          <a14:backgroundMark x1="12399" y1="45455" x2="12399" y2="45455"/>
                          <a14:backgroundMark x1="12399" y1="45233" x2="12399" y2="45233"/>
                          <a14:backgroundMark x1="14010" y1="44789" x2="12721" y2="44789"/>
                          <a14:backgroundMark x1="15459" y1="44789" x2="11433" y2="44789"/>
                          <a14:backgroundMark x1="10467" y1="43459" x2="10467" y2="43459"/>
                          <a14:backgroundMark x1="16103" y1="44568" x2="16103" y2="44568"/>
                          <a14:backgroundMark x1="62319" y1="22173" x2="59581" y2="20621"/>
                          <a14:backgroundMark x1="65217" y1="21508" x2="63285" y2="21508"/>
                          <a14:backgroundMark x1="61997" y1="15743" x2="61997" y2="15743"/>
                          <a14:backgroundMark x1="61514" y1="15743" x2="60064" y2="1419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60501" y="4688125"/>
              <a:ext cx="2155583" cy="1565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B12564C-93FA-4935-BFD4-5EF4B55D7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79" b="94787" l="5962" r="97885">
                          <a14:foregroundMark x1="11731" y1="9479" x2="11731" y2="9479"/>
                          <a14:foregroundMark x1="11731" y1="16114" x2="11731" y2="16114"/>
                          <a14:foregroundMark x1="11731" y1="24171" x2="10769" y2="26540"/>
                          <a14:foregroundMark x1="6346" y1="23697" x2="5962" y2="27488"/>
                          <a14:foregroundMark x1="5962" y1="39336" x2="7692" y2="40758"/>
                          <a14:foregroundMark x1="16731" y1="27962" x2="16731" y2="27962"/>
                          <a14:foregroundMark x1="19038" y1="25592" x2="19038" y2="25592"/>
                          <a14:foregroundMark x1="55962" y1="29858" x2="40000" y2="28436"/>
                          <a14:foregroundMark x1="65385" y1="28436" x2="74423" y2="28436"/>
                          <a14:foregroundMark x1="70000" y1="28436" x2="53654" y2="28436"/>
                          <a14:foregroundMark x1="82500" y1="29384" x2="92885" y2="29858"/>
                          <a14:foregroundMark x1="95577" y1="81517" x2="95577" y2="81517"/>
                          <a14:foregroundMark x1="96154" y1="94787" x2="96154" y2="94787"/>
                          <a14:foregroundMark x1="94615" y1="77725" x2="91346" y2="63981"/>
                          <a14:foregroundMark x1="90962" y1="60664" x2="81346" y2="23697"/>
                          <a14:foregroundMark x1="82500" y1="37441" x2="73846" y2="37441"/>
                          <a14:foregroundMark x1="70962" y1="36967" x2="39231" y2="35545"/>
                          <a14:foregroundMark x1="39231" y1="35545" x2="39231" y2="35545"/>
                          <a14:foregroundMark x1="19808" y1="33649" x2="12885" y2="33649"/>
                          <a14:foregroundMark x1="31538" y1="31280" x2="17885" y2="33649"/>
                          <a14:foregroundMark x1="17885" y1="34123" x2="13077" y2="27962"/>
                          <a14:foregroundMark x1="90962" y1="37441" x2="90962" y2="37441"/>
                          <a14:foregroundMark x1="86923" y1="34123" x2="86731" y2="25592"/>
                          <a14:foregroundMark x1="94423" y1="85308" x2="94423" y2="85308"/>
                          <a14:foregroundMark x1="96154" y1="77251" x2="96154" y2="77251"/>
                          <a14:foregroundMark x1="96346" y1="94787" x2="96346" y2="94787"/>
                          <a14:foregroundMark x1="95577" y1="92891" x2="95577" y2="92891"/>
                          <a14:foregroundMark x1="97885" y1="92417" x2="97885" y2="92417"/>
                          <a14:foregroundMark x1="85385" y1="28436" x2="84808" y2="28436"/>
                          <a14:foregroundMark x1="85962" y1="20379" x2="85962" y2="20379"/>
                          <a14:foregroundMark x1="84808" y1="24171" x2="84808" y2="24171"/>
                          <a14:foregroundMark x1="33269" y1="27488" x2="32115" y2="27488"/>
                          <a14:foregroundMark x1="23077" y1="26066" x2="17115" y2="26066"/>
                          <a14:foregroundMark x1="91346" y1="75829" x2="91346" y2="75829"/>
                          <a14:foregroundMark x1="87692" y1="61137" x2="87692" y2="61137"/>
                          <a14:foregroundMark x1="58269" y1="37915" x2="58269" y2="37915"/>
                          <a14:backgroundMark x1="50577" y1="73460" x2="37692" y2="71564"/>
                          <a14:backgroundMark x1="70962" y1="68246" x2="63269" y2="68720"/>
                          <a14:backgroundMark x1="64615" y1="52607" x2="50962" y2="54502"/>
                          <a14:backgroundMark x1="38269" y1="59242" x2="24038" y2="59242"/>
                          <a14:backgroundMark x1="17885" y1="48341" x2="17885" y2="48341"/>
                          <a14:backgroundMark x1="97885" y1="53081" x2="97885" y2="5308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45792">
              <a:off x="5145833" y="4823820"/>
              <a:ext cx="2552304" cy="103564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F669DC88-DCCA-4786-8A10-BD9364F9829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436" t="2121" r="1294" b="2221"/>
          <a:stretch/>
        </p:blipFill>
        <p:spPr>
          <a:xfrm>
            <a:off x="9123360" y="1991166"/>
            <a:ext cx="2463759" cy="220839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C5299C4-4571-4750-9D74-434A5525BB3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2777" r="33569"/>
          <a:stretch/>
        </p:blipFill>
        <p:spPr>
          <a:xfrm>
            <a:off x="9121445" y="4417802"/>
            <a:ext cx="2465676" cy="208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0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49ED-3A9B-4C5D-9A28-51F549CB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(ASGC ‘21) Space Applications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EAEA0-A613-4E2F-A9D4-8DF2B899D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9"/>
          <a:stretch/>
        </p:blipFill>
        <p:spPr>
          <a:xfrm>
            <a:off x="838201" y="3055620"/>
            <a:ext cx="4039342" cy="2984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888C2E-11E4-42F5-821F-659AF41A9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679" y="3055620"/>
            <a:ext cx="3722233" cy="298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27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49ED-3A9B-4C5D-9A28-51F549CB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/>
              <a:t>Fatigue:</a:t>
            </a:r>
            <a:r>
              <a:rPr lang="en-US" sz="3600" b="1" dirty="0"/>
              <a:t> </a:t>
            </a:r>
            <a:r>
              <a:rPr lang="en-US" sz="3600" dirty="0"/>
              <a:t>Frequency analysis reveals neuromuscular fatigue in isometric contractions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A6FF5-43E7-4EF4-A2BD-8C31E22D4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8017042" cy="4351338"/>
          </a:xfrm>
        </p:spPr>
        <p:txBody>
          <a:bodyPr>
            <a:noAutofit/>
          </a:bodyPr>
          <a:lstStyle/>
          <a:p>
            <a:r>
              <a:rPr lang="en-US" sz="2400" dirty="0"/>
              <a:t>Isometric contraction – constant muscle length</a:t>
            </a:r>
          </a:p>
          <a:p>
            <a:r>
              <a:rPr lang="en-US" sz="2400" dirty="0"/>
              <a:t>“Amplitude and spectral parameters of the sEMG signal are closely related to the biochemical correlates of muscle fatigue.” [d]</a:t>
            </a:r>
          </a:p>
          <a:p>
            <a:r>
              <a:rPr lang="en-US" sz="2400" dirty="0"/>
              <a:t>“Decreasing trends in the sEMG median frequency [7], a spectral indicator estimated from the power spectral density of the signal, is a classical measure for quantifying and observing muscle-level fatigue” [d]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2400" i="1" dirty="0"/>
              <a:t>However such methods not “effective in identifying fatigue during dynamic force contractions” [d]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DC7AEC-03F9-4C21-B275-C5224F5B9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243" y="1735282"/>
            <a:ext cx="2374232" cy="444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2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6A5A3-9357-455B-A104-C71E920AF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Distal Upper Extremity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B1C1B-C42A-410B-93A5-A0113ACAD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02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49ED-3A9B-4C5D-9A28-51F549CB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/>
              <a:t>Fatigue:</a:t>
            </a:r>
            <a:r>
              <a:rPr lang="en-US" sz="3600" dirty="0"/>
              <a:t> Dynamic contraction EMG profile more complex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A6FF5-43E7-4EF4-A2BD-8C31E22D4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84958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Dynamic (isotonic) contraction – non-constant muscle length</a:t>
            </a:r>
          </a:p>
          <a:p>
            <a:r>
              <a:rPr lang="en-US" sz="2400" b="1" i="1" u="sng" dirty="0"/>
              <a:t>Statistical non-stationarity of sEMG spectral patterns </a:t>
            </a:r>
            <a:r>
              <a:rPr lang="en-US" sz="2400" dirty="0"/>
              <a:t>during dynamic force contractions makes fatigue analysis more difficult.</a:t>
            </a:r>
          </a:p>
          <a:p>
            <a:endParaRPr lang="en-US" sz="2400" dirty="0"/>
          </a:p>
          <a:p>
            <a:r>
              <a:rPr lang="en-US" sz="2400" dirty="0"/>
              <a:t>“</a:t>
            </a:r>
            <a:r>
              <a:rPr lang="en-US" sz="2400" b="1" i="1" u="sng" dirty="0"/>
              <a:t>Time-frequency distribution-based spectral estimation</a:t>
            </a:r>
            <a:r>
              <a:rPr lang="en-US" sz="2400" b="1" i="1" dirty="0"/>
              <a:t> </a:t>
            </a:r>
            <a:r>
              <a:rPr lang="en-US" sz="2400" dirty="0"/>
              <a:t>has shown to overcome the challenges of sEMG non-stationarity and have been proven effective in identifying fatigue during dynamic force contractions”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6487D2-6B44-4707-9D1C-3ABA892D9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980" y="1870219"/>
            <a:ext cx="26688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98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49ED-3A9B-4C5D-9A28-51F549CB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/>
              <a:t>Fatigue:</a:t>
            </a:r>
            <a:r>
              <a:rPr lang="en-US" sz="3600" dirty="0"/>
              <a:t> Estimation by Spectral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7B01C7-E201-46C1-B8F2-2A3333FFE090}"/>
                  </a:ext>
                </a:extLst>
              </p:cNvPr>
              <p:cNvSpPr txBox="1"/>
              <p:nvPr/>
            </p:nvSpPr>
            <p:spPr>
              <a:xfrm>
                <a:off x="1095093" y="2823476"/>
                <a:ext cx="6096000" cy="1540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u="sng" dirty="0"/>
                  <a:t>Where:</a:t>
                </a:r>
                <a:endParaRPr lang="en-US" sz="1800" i="1" u="sng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two-dimensional probability density function</a:t>
                </a:r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7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energy of the sEMG signal</a:t>
                </a:r>
              </a:p>
              <a:p>
                <a:pPr lvl="1">
                  <a:lnSpc>
                    <a:spcPct val="107000"/>
                  </a:lnSpc>
                </a:pPr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 is complex conjugate</a:t>
                </a:r>
              </a:p>
              <a:p>
                <a:pPr lvl="1">
                  <a:lnSpc>
                    <a:spcPct val="107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is TFD kernel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7B01C7-E201-46C1-B8F2-2A3333FFE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093" y="2823476"/>
                <a:ext cx="6096000" cy="1540935"/>
              </a:xfrm>
              <a:prstGeom prst="rect">
                <a:avLst/>
              </a:prstGeom>
              <a:blipFill>
                <a:blip r:embed="rId3"/>
                <a:stretch>
                  <a:fillRect l="-900" t="-1976" b="-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57AA4F3-9959-4A72-B4B0-2301349886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073"/>
          <a:stretch/>
        </p:blipFill>
        <p:spPr>
          <a:xfrm>
            <a:off x="1095093" y="1828877"/>
            <a:ext cx="10134381" cy="8564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9C1B08-C418-4439-996D-B7D34B6375EC}"/>
              </a:ext>
            </a:extLst>
          </p:cNvPr>
          <p:cNvSpPr txBox="1"/>
          <p:nvPr/>
        </p:nvSpPr>
        <p:spPr>
          <a:xfrm>
            <a:off x="1095093" y="444536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TFD Kernel:</a:t>
            </a:r>
          </a:p>
          <a:p>
            <a:endParaRPr lang="en-US" u="sng" dirty="0"/>
          </a:p>
          <a:p>
            <a:r>
              <a:rPr lang="en-US" u="sng" dirty="0"/>
              <a:t>Sliding window bounds:</a:t>
            </a:r>
          </a:p>
          <a:p>
            <a:endParaRPr lang="en-US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A2B2B9-2EEE-45D2-A84C-1734AD64D655}"/>
              </a:ext>
            </a:extLst>
          </p:cNvPr>
          <p:cNvCxnSpPr/>
          <p:nvPr/>
        </p:nvCxnSpPr>
        <p:spPr>
          <a:xfrm>
            <a:off x="4124325" y="2685287"/>
            <a:ext cx="25622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A7EED2-30CA-43A2-8FF0-83D33556FEF1}"/>
              </a:ext>
            </a:extLst>
          </p:cNvPr>
          <p:cNvCxnSpPr>
            <a:cxnSpLocks/>
          </p:cNvCxnSpPr>
          <p:nvPr/>
        </p:nvCxnSpPr>
        <p:spPr>
          <a:xfrm>
            <a:off x="2924175" y="2685287"/>
            <a:ext cx="542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018140-901A-4126-A63C-EE4D0E5D92CD}"/>
              </a:ext>
            </a:extLst>
          </p:cNvPr>
          <p:cNvCxnSpPr>
            <a:cxnSpLocks/>
          </p:cNvCxnSpPr>
          <p:nvPr/>
        </p:nvCxnSpPr>
        <p:spPr>
          <a:xfrm>
            <a:off x="10448925" y="2722624"/>
            <a:ext cx="3714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284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49ED-3A9B-4C5D-9A28-51F549CB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/>
              <a:t>Co-activation stability:</a:t>
            </a:r>
            <a:r>
              <a:rPr lang="en-US" sz="3600" dirty="0"/>
              <a:t> synergistic co-activation is effected by fatigue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0701A-B021-4360-ADBD-5B90FD5DD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Muscle Synergy Theory:</a:t>
            </a:r>
            <a:r>
              <a:rPr lang="en-US" dirty="0"/>
              <a:t> </a:t>
            </a:r>
            <a:r>
              <a:rPr lang="en-US" i="1" dirty="0"/>
              <a:t>Some controversy but also some unanimity</a:t>
            </a:r>
          </a:p>
          <a:p>
            <a:endParaRPr lang="en-US" dirty="0"/>
          </a:p>
          <a:p>
            <a:r>
              <a:rPr lang="en-US" i="1" dirty="0"/>
              <a:t>“</a:t>
            </a:r>
            <a:r>
              <a:rPr lang="en-US" b="0" i="1" dirty="0">
                <a:solidFill>
                  <a:srgbClr val="000000"/>
                </a:solidFill>
                <a:effectLst/>
              </a:rPr>
              <a:t>To analyze upper limb synergies, we applied non-negative matrix factorization to 14 EMG signals from muscles of 11 participants performing isometric contractions. A preliminary multidirectional task was used to identify synergy directional tuning.”</a:t>
            </a:r>
            <a:endParaRPr lang="en-US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850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49ED-3A9B-4C5D-9A28-51F549CB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Non-negative matrix factorization </a:t>
            </a:r>
            <a:br>
              <a:rPr lang="en-US" sz="4000" dirty="0"/>
            </a:br>
            <a:r>
              <a:rPr lang="en-US" sz="3600" dirty="0"/>
              <a:t>(a state variable approach to modeling neuromuscular fatigue)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12D2D-FDBD-4665-82B2-A7870474BA80}"/>
              </a:ext>
            </a:extLst>
          </p:cNvPr>
          <p:cNvSpPr txBox="1"/>
          <p:nvPr/>
        </p:nvSpPr>
        <p:spPr>
          <a:xfrm>
            <a:off x="0" y="6642556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https://openbioinformaticsjournal.com/VOLUME/11/PAGE/53/FULLTEXT/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218C45-2027-4B6E-84C4-9EF6D2A1AE6F}"/>
              </a:ext>
            </a:extLst>
          </p:cNvPr>
          <p:cNvSpPr txBox="1"/>
          <p:nvPr/>
        </p:nvSpPr>
        <p:spPr>
          <a:xfrm>
            <a:off x="3609975" y="6658183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https://journals.plos.org/ploscompbiol/article?id=10.1371/journal.pcbi.1004737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1784D9-7A30-4FDD-A4D3-AA2EE8BA295A}"/>
              </a:ext>
            </a:extLst>
          </p:cNvPr>
          <p:cNvSpPr txBox="1"/>
          <p:nvPr/>
        </p:nvSpPr>
        <p:spPr>
          <a:xfrm>
            <a:off x="7477125" y="6642556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https://www.nature.com/articles/s41598-020-65257-w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72A22F4-A2CD-4793-871F-B9F9DE5F4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7" y="3215697"/>
            <a:ext cx="3257548" cy="9023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687725-CB35-4DBD-A61F-9634B2031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532" y="2583866"/>
            <a:ext cx="3740784" cy="4969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B7C70E3-7667-49A6-8F64-2C973685C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570" y="2396432"/>
            <a:ext cx="4696480" cy="16385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C7CA8C-4BFA-4733-8F9A-83CDF9EFC2CE}"/>
              </a:ext>
            </a:extLst>
          </p:cNvPr>
          <p:cNvSpPr txBox="1"/>
          <p:nvPr/>
        </p:nvSpPr>
        <p:spPr>
          <a:xfrm>
            <a:off x="1390650" y="1952611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 form: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871E22-8559-4DF9-993E-78B11C9FEA8D}"/>
              </a:ext>
            </a:extLst>
          </p:cNvPr>
          <p:cNvSpPr txBox="1"/>
          <p:nvPr/>
        </p:nvSpPr>
        <p:spPr>
          <a:xfrm>
            <a:off x="5990570" y="1902845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Iterative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174338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49ED-3A9B-4C5D-9A28-51F549CB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CCD9-D737-457B-A7A8-732218796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628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hlinkClick r:id="rId2"/>
              </a:rPr>
              <a:t>[a] https://journal.stemfellowship.org/doi/pdf/10.17975/sfj-2017-011</a:t>
            </a:r>
          </a:p>
          <a:p>
            <a:pPr marL="0" indent="0">
              <a:buNone/>
            </a:pPr>
            <a:r>
              <a:rPr lang="en-US" sz="1400" dirty="0">
                <a:hlinkClick r:id="rId2"/>
              </a:rPr>
              <a:t>[b] https://pubmed.ncbi.nlm.nih.gov/15698666/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hlinkClick r:id="rId3"/>
              </a:rPr>
              <a:t>[c] https://citeseerx.ist.psu.edu/viewdoc/download?doi=10.1.1.403.1405&amp;rep=rep1&amp;type=pdf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[d] </a:t>
            </a:r>
            <a:r>
              <a:rPr lang="en-US" sz="1400" dirty="0">
                <a:hlinkClick r:id="rId4"/>
              </a:rPr>
              <a:t>https://ieeexplore.ieee.org/stamp/stamp.jsp?tp=&amp;arnumber=8396816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[e] </a:t>
            </a:r>
            <a:r>
              <a:rPr lang="en-US" sz="1400" dirty="0">
                <a:hlinkClick r:id="rId5"/>
              </a:rPr>
              <a:t>https://pubmed.ncbi.nlm.nih.gov/29537913/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[f] </a:t>
            </a:r>
            <a:r>
              <a:rPr lang="en-US" sz="1400" dirty="0">
                <a:hlinkClick r:id="rId6" action="ppaction://hlinkfile"/>
              </a:rPr>
              <a:t>file:///C:/Users/azb0180/Downloads/Fatigue_Influences_the_Recruitment_but_Not_Structu.pdf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[g] </a:t>
            </a:r>
            <a:r>
              <a:rPr lang="en-US" sz="1400" dirty="0">
                <a:hlinkClick r:id="rId7"/>
              </a:rPr>
              <a:t>https://www.researchgate.net/publication/338586297_Estimating_the_Effect_of_Robotic_Intervention_on_Elbow_Joint_Motion/figures?lo=1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[h] </a:t>
            </a:r>
            <a:r>
              <a:rPr lang="en-US" sz="1400" dirty="0">
                <a:hlinkClick r:id="rId8"/>
              </a:rPr>
              <a:t>https://mahilab.rice.edu/sites/default/files/page-files/2017_ICRA_Yun.pdf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73535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A30E225B-CA23-4519-90FF-292F73F714B5}"/>
              </a:ext>
            </a:extLst>
          </p:cNvPr>
          <p:cNvGrpSpPr/>
          <p:nvPr/>
        </p:nvGrpSpPr>
        <p:grpSpPr>
          <a:xfrm>
            <a:off x="3371851" y="1576388"/>
            <a:ext cx="3628065" cy="4274538"/>
            <a:chOff x="4029075" y="1977526"/>
            <a:chExt cx="3333750" cy="3927781"/>
          </a:xfrm>
        </p:grpSpPr>
        <p:pic>
          <p:nvPicPr>
            <p:cNvPr id="46" name="Picture 2" descr="Neuromuscular system | healthdirect">
              <a:extLst>
                <a:ext uri="{FF2B5EF4-FFF2-40B4-BE49-F238E27FC236}">
                  <a16:creationId xmlns:a16="http://schemas.microsoft.com/office/drawing/2014/main" id="{06F4CE65-1702-47D5-9EA6-4608A43A50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852" b="78519" l="7222" r="40778">
                          <a14:foregroundMark x1="22444" y1="20926" x2="12222" y2="21481"/>
                          <a14:foregroundMark x1="12222" y1="21481" x2="9000" y2="35185"/>
                          <a14:foregroundMark x1="9000" y1="35185" x2="9000" y2="39074"/>
                          <a14:foregroundMark x1="18333" y1="18148" x2="16222" y2="17037"/>
                          <a14:foregroundMark x1="17889" y1="65370" x2="20889" y2="66667"/>
                          <a14:foregroundMark x1="22667" y1="68333" x2="24000" y2="68333"/>
                          <a14:foregroundMark x1="21000" y1="68333" x2="20000" y2="67778"/>
                          <a14:foregroundMark x1="21444" y1="52778" x2="21444" y2="52778"/>
                          <a14:foregroundMark x1="21778" y1="52778" x2="21778" y2="52778"/>
                          <a14:foregroundMark x1="22111" y1="52778" x2="22111" y2="52778"/>
                          <a14:foregroundMark x1="22111" y1="52778" x2="22111" y2="52778"/>
                          <a14:foregroundMark x1="22000" y1="52778" x2="22000" y2="52778"/>
                          <a14:foregroundMark x1="22000" y1="53889" x2="22000" y2="53889"/>
                          <a14:foregroundMark x1="22000" y1="53889" x2="21556" y2="51667"/>
                          <a14:foregroundMark x1="7556" y1="26111" x2="7556" y2="26111"/>
                          <a14:foregroundMark x1="7222" y1="26852" x2="7222" y2="26852"/>
                          <a14:foregroundMark x1="14333" y1="52963" x2="13667" y2="54815"/>
                          <a14:foregroundMark x1="13000" y1="54815" x2="12556" y2="52778"/>
                          <a14:foregroundMark x1="11778" y1="54444" x2="11556" y2="57037"/>
                          <a14:foregroundMark x1="12333" y1="59259" x2="12333" y2="59259"/>
                          <a14:backgroundMark x1="19000" y1="70556" x2="21222" y2="72963"/>
                          <a14:backgroundMark x1="16556" y1="69074" x2="18111" y2="69630"/>
                          <a14:backgroundMark x1="38778" y1="56296" x2="33222" y2="59444"/>
                          <a14:backgroundMark x1="33222" y1="59444" x2="26778" y2="57593"/>
                          <a14:backgroundMark x1="26778" y1="57593" x2="26667" y2="57407"/>
                          <a14:backgroundMark x1="35556" y1="59815" x2="34667" y2="60370"/>
                          <a14:backgroundMark x1="33667" y1="61296" x2="25111" y2="57593"/>
                          <a14:backgroundMark x1="10667" y1="61296" x2="13222" y2="76852"/>
                          <a14:backgroundMark x1="18000" y1="75185" x2="25444" y2="76296"/>
                          <a14:backgroundMark x1="25778" y1="73519" x2="25778" y2="76111"/>
                          <a14:backgroundMark x1="24111" y1="73148" x2="24000" y2="71667"/>
                          <a14:backgroundMark x1="21935" y1="70250" x2="21449" y2="69748"/>
                          <a14:backgroundMark x1="23667" y1="72037" x2="22652" y2="70990"/>
                          <a14:backgroundMark x1="39333" y1="65556" x2="32111" y2="73148"/>
                          <a14:backgroundMark x1="23000" y1="70556" x2="23000" y2="70556"/>
                          <a14:backgroundMark x1="22333" y1="69630" x2="22333" y2="69630"/>
                          <a14:backgroundMark x1="22667" y1="70000" x2="22667" y2="70000"/>
                          <a14:backgroundMark x1="21889" y1="69630" x2="21889" y2="69630"/>
                          <a14:backgroundMark x1="21889" y1="69815" x2="21889" y2="69815"/>
                          <a14:backgroundMark x1="22000" y1="69815" x2="22000" y2="69815"/>
                          <a14:backgroundMark x1="22222" y1="69074" x2="22222" y2="690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2" t="15016" r="66712" b="31600"/>
            <a:stretch/>
          </p:blipFill>
          <p:spPr bwMode="auto">
            <a:xfrm>
              <a:off x="4029075" y="1977526"/>
              <a:ext cx="3333750" cy="3927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C3F20F8-1685-4FA8-97E0-539F6CD064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9389" y="2393261"/>
              <a:ext cx="1621812" cy="28750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26EC417-0981-40B8-A819-A548902926A2}"/>
              </a:ext>
            </a:extLst>
          </p:cNvPr>
          <p:cNvSpPr txBox="1"/>
          <p:nvPr/>
        </p:nvSpPr>
        <p:spPr>
          <a:xfrm>
            <a:off x="6432241" y="1830410"/>
            <a:ext cx="4309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Motor Control region of the Frontal Lobe:</a:t>
            </a:r>
          </a:p>
          <a:p>
            <a:r>
              <a:rPr lang="en-US" dirty="0"/>
              <a:t>Motor neuron generates potential </a:t>
            </a:r>
          </a:p>
          <a:p>
            <a:r>
              <a:rPr lang="en-US" dirty="0"/>
              <a:t>(thought to be a DC PWM signal)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1F7DD4-F06F-464E-A360-6E93E53D1850}"/>
              </a:ext>
            </a:extLst>
          </p:cNvPr>
          <p:cNvSpPr txBox="1"/>
          <p:nvPr/>
        </p:nvSpPr>
        <p:spPr>
          <a:xfrm>
            <a:off x="925320" y="1983224"/>
            <a:ext cx="221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Signal pathway:</a:t>
            </a:r>
          </a:p>
          <a:p>
            <a:r>
              <a:rPr lang="en-US" dirty="0"/>
              <a:t>Analog voltages transmitted through a synaptic cascade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D52A7E-0B92-4F62-B051-57997B6AB8B4}"/>
              </a:ext>
            </a:extLst>
          </p:cNvPr>
          <p:cNvCxnSpPr>
            <a:cxnSpLocks/>
          </p:cNvCxnSpPr>
          <p:nvPr/>
        </p:nvCxnSpPr>
        <p:spPr>
          <a:xfrm>
            <a:off x="3095583" y="2863759"/>
            <a:ext cx="1571667" cy="9092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CCDBDC-06DE-4DEB-AE55-E39DD7595298}"/>
              </a:ext>
            </a:extLst>
          </p:cNvPr>
          <p:cNvSpPr txBox="1"/>
          <p:nvPr/>
        </p:nvSpPr>
        <p:spPr>
          <a:xfrm>
            <a:off x="1316102" y="4210824"/>
            <a:ext cx="1917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Nervous junction</a:t>
            </a:r>
          </a:p>
          <a:p>
            <a:r>
              <a:rPr lang="en-US" dirty="0"/>
              <a:t>Signal distribution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476DA3-2659-4462-9C0E-0BECFEC326EC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233717" y="4533990"/>
            <a:ext cx="867848" cy="932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E7B4A33-B474-4FEC-B43B-C16B065BAF6D}"/>
              </a:ext>
            </a:extLst>
          </p:cNvPr>
          <p:cNvSpPr txBox="1"/>
          <p:nvPr/>
        </p:nvSpPr>
        <p:spPr>
          <a:xfrm>
            <a:off x="6554163" y="3503338"/>
            <a:ext cx="2580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Neuromuscular junction:</a:t>
            </a:r>
          </a:p>
          <a:p>
            <a:r>
              <a:rPr lang="en-US" dirty="0"/>
              <a:t>Signal delivered to muscle fibers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445DF6D-B11F-4BD8-9F2A-AD6D77A3BBC6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019060" y="3965003"/>
            <a:ext cx="535103" cy="14647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4E747BA-C253-4893-B532-E614E2E4112E}"/>
              </a:ext>
            </a:extLst>
          </p:cNvPr>
          <p:cNvSpPr txBox="1"/>
          <p:nvPr/>
        </p:nvSpPr>
        <p:spPr>
          <a:xfrm>
            <a:off x="7215743" y="5112261"/>
            <a:ext cx="418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Muscle excitation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720BDC1-41FF-41D2-AAE1-C5AAF3B68E23}"/>
              </a:ext>
            </a:extLst>
          </p:cNvPr>
          <p:cNvCxnSpPr>
            <a:cxnSpLocks/>
          </p:cNvCxnSpPr>
          <p:nvPr/>
        </p:nvCxnSpPr>
        <p:spPr>
          <a:xfrm flipH="1">
            <a:off x="6241003" y="5429771"/>
            <a:ext cx="974740" cy="2148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37">
            <a:extLst>
              <a:ext uri="{FF2B5EF4-FFF2-40B4-BE49-F238E27FC236}">
                <a16:creationId xmlns:a16="http://schemas.microsoft.com/office/drawing/2014/main" id="{A652F8DE-7AF2-41B4-8046-40C7B274C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Neuromuscular patterns are governed by the central nervous system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9D214E-6C26-4FAB-A0A0-0C4DA76A399E}"/>
              </a:ext>
            </a:extLst>
          </p:cNvPr>
          <p:cNvSpPr txBox="1"/>
          <p:nvPr/>
        </p:nvSpPr>
        <p:spPr>
          <a:xfrm>
            <a:off x="0" y="6642556"/>
            <a:ext cx="699991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https://www.sciencedirect.com/science/article/pii/S0960982206018252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750F99-6170-4A23-94AA-EEF31D075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7854" y="2232239"/>
            <a:ext cx="1455946" cy="10430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7548FE-6932-4FDB-B1DC-3796B5178C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965"/>
          <a:stretch/>
        </p:blipFill>
        <p:spPr>
          <a:xfrm>
            <a:off x="9656838" y="3442516"/>
            <a:ext cx="2170285" cy="187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05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Neuromuscular system | healthdirect">
            <a:extLst>
              <a:ext uri="{FF2B5EF4-FFF2-40B4-BE49-F238E27FC236}">
                <a16:creationId xmlns:a16="http://schemas.microsoft.com/office/drawing/2014/main" id="{6B985251-15FF-485D-ABBB-774AB764C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852" b="78519" l="7222" r="40778">
                        <a14:foregroundMark x1="22444" y1="20926" x2="12222" y2="21481"/>
                        <a14:foregroundMark x1="12222" y1="21481" x2="9000" y2="35185"/>
                        <a14:foregroundMark x1="9000" y1="35185" x2="9000" y2="39074"/>
                        <a14:foregroundMark x1="18333" y1="18148" x2="16222" y2="17037"/>
                        <a14:foregroundMark x1="17889" y1="65370" x2="20889" y2="66667"/>
                        <a14:foregroundMark x1="22667" y1="68333" x2="24000" y2="68333"/>
                        <a14:foregroundMark x1="21000" y1="68333" x2="20000" y2="67778"/>
                        <a14:foregroundMark x1="21444" y1="52778" x2="21444" y2="52778"/>
                        <a14:foregroundMark x1="21778" y1="52778" x2="21778" y2="52778"/>
                        <a14:foregroundMark x1="22111" y1="52778" x2="22111" y2="52778"/>
                        <a14:foregroundMark x1="22111" y1="52778" x2="22111" y2="52778"/>
                        <a14:foregroundMark x1="22000" y1="52778" x2="22000" y2="52778"/>
                        <a14:foregroundMark x1="22000" y1="53889" x2="22000" y2="53889"/>
                        <a14:foregroundMark x1="22000" y1="53889" x2="21556" y2="51667"/>
                        <a14:foregroundMark x1="7556" y1="26111" x2="7556" y2="26111"/>
                        <a14:foregroundMark x1="7222" y1="26852" x2="7222" y2="26852"/>
                        <a14:foregroundMark x1="14333" y1="52963" x2="13667" y2="54815"/>
                        <a14:foregroundMark x1="13000" y1="54815" x2="12556" y2="52778"/>
                        <a14:foregroundMark x1="11778" y1="54444" x2="11556" y2="57037"/>
                        <a14:foregroundMark x1="12333" y1="59259" x2="12333" y2="59259"/>
                        <a14:backgroundMark x1="19000" y1="70556" x2="21222" y2="72963"/>
                        <a14:backgroundMark x1="16556" y1="69074" x2="18111" y2="69630"/>
                        <a14:backgroundMark x1="38778" y1="56296" x2="33222" y2="59444"/>
                        <a14:backgroundMark x1="33222" y1="59444" x2="26778" y2="57593"/>
                        <a14:backgroundMark x1="26778" y1="57593" x2="26667" y2="57407"/>
                        <a14:backgroundMark x1="35556" y1="59815" x2="34667" y2="60370"/>
                        <a14:backgroundMark x1="33667" y1="61296" x2="25111" y2="57593"/>
                        <a14:backgroundMark x1="10667" y1="61296" x2="13222" y2="76852"/>
                        <a14:backgroundMark x1="18000" y1="75185" x2="25444" y2="76296"/>
                        <a14:backgroundMark x1="25778" y1="73519" x2="25778" y2="76111"/>
                        <a14:backgroundMark x1="24111" y1="73148" x2="24000" y2="71667"/>
                        <a14:backgroundMark x1="21935" y1="70250" x2="21449" y2="69748"/>
                        <a14:backgroundMark x1="23667" y1="72037" x2="22652" y2="70990"/>
                        <a14:backgroundMark x1="39333" y1="65556" x2="32111" y2="73148"/>
                        <a14:backgroundMark x1="23000" y1="70556" x2="23000" y2="70556"/>
                        <a14:backgroundMark x1="22333" y1="69630" x2="22333" y2="69630"/>
                        <a14:backgroundMark x1="22667" y1="70000" x2="22667" y2="70000"/>
                        <a14:backgroundMark x1="21889" y1="69630" x2="21889" y2="69630"/>
                        <a14:backgroundMark x1="21889" y1="69815" x2="21889" y2="69815"/>
                        <a14:backgroundMark x1="22000" y1="69815" x2="22000" y2="69815"/>
                        <a14:backgroundMark x1="22222" y1="69074" x2="22222" y2="69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02" t="15016" r="66712" b="31600"/>
          <a:stretch/>
        </p:blipFill>
        <p:spPr bwMode="auto">
          <a:xfrm>
            <a:off x="3371851" y="1576388"/>
            <a:ext cx="3628065" cy="427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9D49ED-3A9B-4C5D-9A28-51F549CB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Non-invasive sensors can be used to characterize neuromuscular patterns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9DBB4A-085F-4E19-B79A-0B581767BFDE}"/>
              </a:ext>
            </a:extLst>
          </p:cNvPr>
          <p:cNvSpPr/>
          <p:nvPr/>
        </p:nvSpPr>
        <p:spPr>
          <a:xfrm>
            <a:off x="6375740" y="1787549"/>
            <a:ext cx="1634309" cy="576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Kinematic Sensing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6D4BE6E-4433-41EB-8007-EA20D970102D}"/>
              </a:ext>
            </a:extLst>
          </p:cNvPr>
          <p:cNvSpPr/>
          <p:nvPr/>
        </p:nvSpPr>
        <p:spPr>
          <a:xfrm>
            <a:off x="7148449" y="3455883"/>
            <a:ext cx="2618897" cy="5810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Signal Analysis and processing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C273F06-318F-4639-84DB-85E305281C6A}"/>
              </a:ext>
            </a:extLst>
          </p:cNvPr>
          <p:cNvCxnSpPr>
            <a:cxnSpLocks/>
          </p:cNvCxnSpPr>
          <p:nvPr/>
        </p:nvCxnSpPr>
        <p:spPr>
          <a:xfrm>
            <a:off x="9108923" y="2364077"/>
            <a:ext cx="0" cy="10380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New 2019 Raspberry Pi 4 Model B, 4GB | Official Distributor 2019| Newark">
            <a:extLst>
              <a:ext uri="{FF2B5EF4-FFF2-40B4-BE49-F238E27FC236}">
                <a16:creationId xmlns:a16="http://schemas.microsoft.com/office/drawing/2014/main" id="{8BCAAC64-2C01-4C03-BA67-878144CCF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26" b="97147" l="4400" r="96900">
                        <a14:foregroundMark x1="43250" y1="58042" x2="24500" y2="57652"/>
                        <a14:foregroundMark x1="37500" y1="87354" x2="26150" y2="93774"/>
                        <a14:foregroundMark x1="7600" y1="53891" x2="13050" y2="64462"/>
                        <a14:foregroundMark x1="6550" y1="51946" x2="4400" y2="53502"/>
                        <a14:foregroundMark x1="27850" y1="97341" x2="27850" y2="97341"/>
                        <a14:foregroundMark x1="70150" y1="6226" x2="68950" y2="11543"/>
                        <a14:foregroundMark x1="92650" y1="34695" x2="92400" y2="41829"/>
                        <a14:foregroundMark x1="92400" y1="41829" x2="87900" y2="50065"/>
                        <a14:foregroundMark x1="87900" y1="50065" x2="86100" y2="51362"/>
                        <a14:foregroundMark x1="89100" y1="56809" x2="85900" y2="58366"/>
                        <a14:foregroundMark x1="96050" y1="42802" x2="96050" y2="42802"/>
                        <a14:foregroundMark x1="96900" y1="40856" x2="96900" y2="40856"/>
                        <a14:foregroundMark x1="90150" y1="57069" x2="74000" y2="65110"/>
                        <a14:foregroundMark x1="83000" y1="61219" x2="74750" y2="65564"/>
                        <a14:foregroundMark x1="74750" y1="65564" x2="74650" y2="65694"/>
                        <a14:foregroundMark x1="83650" y1="62646" x2="73150" y2="68353"/>
                        <a14:foregroundMark x1="79800" y1="64008" x2="40600" y2="866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8416">
            <a:off x="9865947" y="3450020"/>
            <a:ext cx="1719241" cy="132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EF18EC52-8F0D-4BA6-9545-A0F66F34931F}"/>
              </a:ext>
            </a:extLst>
          </p:cNvPr>
          <p:cNvSpPr/>
          <p:nvPr/>
        </p:nvSpPr>
        <p:spPr>
          <a:xfrm>
            <a:off x="8400574" y="1783052"/>
            <a:ext cx="2510910" cy="5810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Non-invasive Myographic Sensing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4E2E897-CD48-4BD4-84AD-6481B72C4422}"/>
              </a:ext>
            </a:extLst>
          </p:cNvPr>
          <p:cNvCxnSpPr>
            <a:cxnSpLocks/>
          </p:cNvCxnSpPr>
          <p:nvPr/>
        </p:nvCxnSpPr>
        <p:spPr>
          <a:xfrm flipH="1">
            <a:off x="7853528" y="2364077"/>
            <a:ext cx="1" cy="10380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4" descr="Amazon.com: 10 DOF IMU Sensor (C) Inertial Measurement Unit Motion Position  Height Temperature Monitor MPU9255 BMP280 Lower Power Consumption @XYGStudy  : Electronics">
            <a:extLst>
              <a:ext uri="{FF2B5EF4-FFF2-40B4-BE49-F238E27FC236}">
                <a16:creationId xmlns:a16="http://schemas.microsoft.com/office/drawing/2014/main" id="{8CCFCB62-09A0-4276-A60E-5775D914D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73" b="89451" l="9573" r="94109">
                        <a14:foregroundMark x1="74374" y1="7473" x2="72754" y2="10989"/>
                        <a14:foregroundMark x1="88660" y1="35385" x2="91016" y2="41538"/>
                        <a14:foregroundMark x1="94109" y1="42198" x2="94109" y2="426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80329" flipV="1">
            <a:off x="6641846" y="2377267"/>
            <a:ext cx="1102094" cy="73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isposable Pre-gelled Ag/AgCl Surface Electrodes 15mm x 20mm disc size-  General">
            <a:extLst>
              <a:ext uri="{FF2B5EF4-FFF2-40B4-BE49-F238E27FC236}">
                <a16:creationId xmlns:a16="http://schemas.microsoft.com/office/drawing/2014/main" id="{3F39A20F-E6C5-42DC-BCFD-6363F729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22" b="89970" l="4863" r="94225">
                        <a14:foregroundMark x1="5167" y1="30395" x2="13678" y2="30395"/>
                        <a14:foregroundMark x1="70821" y1="27964" x2="89970" y2="41337"/>
                        <a14:foregroundMark x1="92097" y1="41337" x2="94225" y2="56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284" y="2143849"/>
            <a:ext cx="1472936" cy="147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4A240F27-5464-46BD-8B76-143C7023A8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229" y="3334837"/>
            <a:ext cx="2776801" cy="237412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04C228-FE7D-43CB-BDA5-5F4E27F71BB5}"/>
              </a:ext>
            </a:extLst>
          </p:cNvPr>
          <p:cNvCxnSpPr>
            <a:cxnSpLocks/>
            <a:stCxn id="53" idx="2"/>
            <a:endCxn id="21" idx="0"/>
          </p:cNvCxnSpPr>
          <p:nvPr/>
        </p:nvCxnSpPr>
        <p:spPr>
          <a:xfrm>
            <a:off x="8457898" y="4036908"/>
            <a:ext cx="6130" cy="3652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304D192-2784-4CF5-871E-104496716F97}"/>
              </a:ext>
            </a:extLst>
          </p:cNvPr>
          <p:cNvSpPr/>
          <p:nvPr/>
        </p:nvSpPr>
        <p:spPr>
          <a:xfrm>
            <a:off x="7394489" y="4402185"/>
            <a:ext cx="2139078" cy="947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u="sng" dirty="0">
                <a:solidFill>
                  <a:schemeClr val="tx1"/>
                </a:solidFill>
              </a:rPr>
              <a:t>Recognition  of </a:t>
            </a:r>
          </a:p>
          <a:p>
            <a:pPr algn="ctr"/>
            <a:r>
              <a:rPr lang="en-US" b="1" i="1" u="sng" dirty="0">
                <a:solidFill>
                  <a:schemeClr val="tx1"/>
                </a:solidFill>
              </a:rPr>
              <a:t>Muscle Activation and Recruitment</a:t>
            </a:r>
          </a:p>
        </p:txBody>
      </p:sp>
    </p:spTree>
    <p:extLst>
      <p:ext uri="{BB962C8B-B14F-4D97-AF65-F5344CB8AC3E}">
        <p14:creationId xmlns:p14="http://schemas.microsoft.com/office/powerpoint/2010/main" val="3903949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Neuromuscular system | healthdirect">
            <a:extLst>
              <a:ext uri="{FF2B5EF4-FFF2-40B4-BE49-F238E27FC236}">
                <a16:creationId xmlns:a16="http://schemas.microsoft.com/office/drawing/2014/main" id="{6B985251-15FF-485D-ABBB-774AB764C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852" b="78519" l="7222" r="40778">
                        <a14:foregroundMark x1="22444" y1="20926" x2="12222" y2="21481"/>
                        <a14:foregroundMark x1="12222" y1="21481" x2="9000" y2="35185"/>
                        <a14:foregroundMark x1="9000" y1="35185" x2="9000" y2="39074"/>
                        <a14:foregroundMark x1="18333" y1="18148" x2="16222" y2="17037"/>
                        <a14:foregroundMark x1="17889" y1="65370" x2="20889" y2="66667"/>
                        <a14:foregroundMark x1="22667" y1="68333" x2="24000" y2="68333"/>
                        <a14:foregroundMark x1="21000" y1="68333" x2="20000" y2="67778"/>
                        <a14:foregroundMark x1="21444" y1="52778" x2="21444" y2="52778"/>
                        <a14:foregroundMark x1="21778" y1="52778" x2="21778" y2="52778"/>
                        <a14:foregroundMark x1="22111" y1="52778" x2="22111" y2="52778"/>
                        <a14:foregroundMark x1="22111" y1="52778" x2="22111" y2="52778"/>
                        <a14:foregroundMark x1="22000" y1="52778" x2="22000" y2="52778"/>
                        <a14:foregroundMark x1="22000" y1="53889" x2="22000" y2="53889"/>
                        <a14:foregroundMark x1="22000" y1="53889" x2="21556" y2="51667"/>
                        <a14:foregroundMark x1="7556" y1="26111" x2="7556" y2="26111"/>
                        <a14:foregroundMark x1="7222" y1="26852" x2="7222" y2="26852"/>
                        <a14:foregroundMark x1="14333" y1="52963" x2="13667" y2="54815"/>
                        <a14:foregroundMark x1="13000" y1="54815" x2="12556" y2="52778"/>
                        <a14:foregroundMark x1="11778" y1="54444" x2="11556" y2="57037"/>
                        <a14:foregroundMark x1="12333" y1="59259" x2="12333" y2="59259"/>
                        <a14:backgroundMark x1="19000" y1="70556" x2="21222" y2="72963"/>
                        <a14:backgroundMark x1="16556" y1="69074" x2="18111" y2="69630"/>
                        <a14:backgroundMark x1="38778" y1="56296" x2="33222" y2="59444"/>
                        <a14:backgroundMark x1="33222" y1="59444" x2="26778" y2="57593"/>
                        <a14:backgroundMark x1="26778" y1="57593" x2="26667" y2="57407"/>
                        <a14:backgroundMark x1="35556" y1="59815" x2="34667" y2="60370"/>
                        <a14:backgroundMark x1="33667" y1="61296" x2="25111" y2="57593"/>
                        <a14:backgroundMark x1="10667" y1="61296" x2="13222" y2="76852"/>
                        <a14:backgroundMark x1="18000" y1="75185" x2="25444" y2="76296"/>
                        <a14:backgroundMark x1="25778" y1="73519" x2="25778" y2="76111"/>
                        <a14:backgroundMark x1="24111" y1="73148" x2="24000" y2="71667"/>
                        <a14:backgroundMark x1="21935" y1="70250" x2="21449" y2="69748"/>
                        <a14:backgroundMark x1="23667" y1="72037" x2="22652" y2="70990"/>
                        <a14:backgroundMark x1="39333" y1="65556" x2="32111" y2="73148"/>
                        <a14:backgroundMark x1="23000" y1="70556" x2="23000" y2="70556"/>
                        <a14:backgroundMark x1="22333" y1="69630" x2="22333" y2="69630"/>
                        <a14:backgroundMark x1="22667" y1="70000" x2="22667" y2="70000"/>
                        <a14:backgroundMark x1="21889" y1="69630" x2="21889" y2="69630"/>
                        <a14:backgroundMark x1="21889" y1="69815" x2="21889" y2="69815"/>
                        <a14:backgroundMark x1="22000" y1="69815" x2="22000" y2="69815"/>
                        <a14:backgroundMark x1="22222" y1="69074" x2="22222" y2="69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02" t="15016" r="66712" b="31600"/>
          <a:stretch/>
        </p:blipFill>
        <p:spPr bwMode="auto">
          <a:xfrm>
            <a:off x="3371851" y="1576388"/>
            <a:ext cx="3628065" cy="427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9D49ED-3A9B-4C5D-9A28-51F549CB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Neuromuscular patterns can inform human-robot interaction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9DBB4A-085F-4E19-B79A-0B581767BFDE}"/>
              </a:ext>
            </a:extLst>
          </p:cNvPr>
          <p:cNvSpPr/>
          <p:nvPr/>
        </p:nvSpPr>
        <p:spPr>
          <a:xfrm>
            <a:off x="6375740" y="1787549"/>
            <a:ext cx="1634309" cy="576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Kinematic Sensing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6D4BE6E-4433-41EB-8007-EA20D970102D}"/>
              </a:ext>
            </a:extLst>
          </p:cNvPr>
          <p:cNvSpPr/>
          <p:nvPr/>
        </p:nvSpPr>
        <p:spPr>
          <a:xfrm>
            <a:off x="7148449" y="3455883"/>
            <a:ext cx="2618897" cy="5810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Signal Analysis and processing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C273F06-318F-4639-84DB-85E305281C6A}"/>
              </a:ext>
            </a:extLst>
          </p:cNvPr>
          <p:cNvCxnSpPr>
            <a:cxnSpLocks/>
          </p:cNvCxnSpPr>
          <p:nvPr/>
        </p:nvCxnSpPr>
        <p:spPr>
          <a:xfrm>
            <a:off x="9108923" y="2364077"/>
            <a:ext cx="0" cy="10380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6" descr="New 2019 Raspberry Pi 4 Model B, 4GB | Official Distributor 2019| Newark">
            <a:extLst>
              <a:ext uri="{FF2B5EF4-FFF2-40B4-BE49-F238E27FC236}">
                <a16:creationId xmlns:a16="http://schemas.microsoft.com/office/drawing/2014/main" id="{8BCAAC64-2C01-4C03-BA67-878144CCF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26" b="97147" l="4400" r="96900">
                        <a14:foregroundMark x1="43250" y1="58042" x2="24500" y2="57652"/>
                        <a14:foregroundMark x1="37500" y1="87354" x2="26150" y2="93774"/>
                        <a14:foregroundMark x1="7600" y1="53891" x2="13050" y2="64462"/>
                        <a14:foregroundMark x1="6550" y1="51946" x2="4400" y2="53502"/>
                        <a14:foregroundMark x1="27850" y1="97341" x2="27850" y2="97341"/>
                        <a14:foregroundMark x1="70150" y1="6226" x2="68950" y2="11543"/>
                        <a14:foregroundMark x1="92650" y1="34695" x2="92400" y2="41829"/>
                        <a14:foregroundMark x1="92400" y1="41829" x2="87900" y2="50065"/>
                        <a14:foregroundMark x1="87900" y1="50065" x2="86100" y2="51362"/>
                        <a14:foregroundMark x1="89100" y1="56809" x2="85900" y2="58366"/>
                        <a14:foregroundMark x1="96050" y1="42802" x2="96050" y2="42802"/>
                        <a14:foregroundMark x1="96900" y1="40856" x2="96900" y2="40856"/>
                        <a14:foregroundMark x1="90150" y1="57069" x2="74000" y2="65110"/>
                        <a14:foregroundMark x1="83000" y1="61219" x2="74750" y2="65564"/>
                        <a14:foregroundMark x1="74750" y1="65564" x2="74650" y2="65694"/>
                        <a14:foregroundMark x1="83650" y1="62646" x2="73150" y2="68353"/>
                        <a14:foregroundMark x1="79800" y1="64008" x2="40600" y2="866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8416">
            <a:off x="9865947" y="3450020"/>
            <a:ext cx="1719241" cy="132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EF18EC52-8F0D-4BA6-9545-A0F66F34931F}"/>
              </a:ext>
            </a:extLst>
          </p:cNvPr>
          <p:cNvSpPr/>
          <p:nvPr/>
        </p:nvSpPr>
        <p:spPr>
          <a:xfrm>
            <a:off x="8400574" y="1783052"/>
            <a:ext cx="2510910" cy="5810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Non-invasive Myographic Sensing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4E2E897-CD48-4BD4-84AD-6481B72C4422}"/>
              </a:ext>
            </a:extLst>
          </p:cNvPr>
          <p:cNvCxnSpPr>
            <a:cxnSpLocks/>
          </p:cNvCxnSpPr>
          <p:nvPr/>
        </p:nvCxnSpPr>
        <p:spPr>
          <a:xfrm flipH="1">
            <a:off x="7853528" y="2364077"/>
            <a:ext cx="1" cy="10380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4" descr="Amazon.com: 10 DOF IMU Sensor (C) Inertial Measurement Unit Motion Position  Height Temperature Monitor MPU9255 BMP280 Lower Power Consumption @XYGStudy  : Electronics">
            <a:extLst>
              <a:ext uri="{FF2B5EF4-FFF2-40B4-BE49-F238E27FC236}">
                <a16:creationId xmlns:a16="http://schemas.microsoft.com/office/drawing/2014/main" id="{8CCFCB62-09A0-4276-A60E-5775D914D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473" b="89451" l="9573" r="94109">
                        <a14:foregroundMark x1="74374" y1="7473" x2="72754" y2="10989"/>
                        <a14:foregroundMark x1="88660" y1="35385" x2="91016" y2="41538"/>
                        <a14:foregroundMark x1="94109" y1="42198" x2="94109" y2="426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80329" flipV="1">
            <a:off x="6641846" y="2377267"/>
            <a:ext cx="1102094" cy="73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isposable Pre-gelled Ag/AgCl Surface Electrodes 15mm x 20mm disc size-  General">
            <a:extLst>
              <a:ext uri="{FF2B5EF4-FFF2-40B4-BE49-F238E27FC236}">
                <a16:creationId xmlns:a16="http://schemas.microsoft.com/office/drawing/2014/main" id="{3F39A20F-E6C5-42DC-BCFD-6363F729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22" b="89970" l="4863" r="94225">
                        <a14:foregroundMark x1="5167" y1="30395" x2="13678" y2="30395"/>
                        <a14:foregroundMark x1="70821" y1="27964" x2="89970" y2="41337"/>
                        <a14:foregroundMark x1="92097" y1="41337" x2="94225" y2="56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284" y="2143849"/>
            <a:ext cx="1472936" cy="147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4A240F27-5464-46BD-8B76-143C7023A8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229" y="3334837"/>
            <a:ext cx="2776801" cy="237412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04C228-FE7D-43CB-BDA5-5F4E27F71BB5}"/>
              </a:ext>
            </a:extLst>
          </p:cNvPr>
          <p:cNvCxnSpPr>
            <a:cxnSpLocks/>
            <a:stCxn id="53" idx="2"/>
            <a:endCxn id="21" idx="0"/>
          </p:cNvCxnSpPr>
          <p:nvPr/>
        </p:nvCxnSpPr>
        <p:spPr>
          <a:xfrm>
            <a:off x="8457898" y="4036908"/>
            <a:ext cx="6130" cy="3652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304D192-2784-4CF5-871E-104496716F97}"/>
              </a:ext>
            </a:extLst>
          </p:cNvPr>
          <p:cNvSpPr/>
          <p:nvPr/>
        </p:nvSpPr>
        <p:spPr>
          <a:xfrm>
            <a:off x="7394489" y="4402185"/>
            <a:ext cx="2139078" cy="947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u="sng" dirty="0">
                <a:solidFill>
                  <a:schemeClr val="tx1"/>
                </a:solidFill>
              </a:rPr>
              <a:t>Recognition  of </a:t>
            </a:r>
          </a:p>
          <a:p>
            <a:pPr algn="ctr"/>
            <a:r>
              <a:rPr lang="en-US" b="1" i="1" u="sng" dirty="0">
                <a:solidFill>
                  <a:schemeClr val="tx1"/>
                </a:solidFill>
              </a:rPr>
              <a:t>Muscle Activation and Recruitment</a:t>
            </a: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F7A47A75-F0E0-4820-A7AE-9EBA95E3D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60420" r="95602">
                        <a14:foregroundMark x1="67833" y1="60337" x2="72000" y2="66587"/>
                        <a14:foregroundMark x1="71500" y1="73558" x2="71833" y2="75000"/>
                        <a14:foregroundMark x1="67333" y1="28846" x2="67333" y2="28846"/>
                        <a14:foregroundMark x1="67333" y1="40625" x2="67333" y2="40625"/>
                        <a14:backgroundMark x1="79667" y1="23317" x2="84667" y2="55769"/>
                        <a14:backgroundMark x1="68000" y1="15144" x2="64500" y2="13702"/>
                        <a14:backgroundMark x1="82333" y1="64663" x2="82333" y2="64663"/>
                        <a14:backgroundMark x1="80500" y1="61538" x2="82500" y2="67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022"/>
          <a:stretch/>
        </p:blipFill>
        <p:spPr bwMode="auto">
          <a:xfrm rot="17889704">
            <a:off x="5003189" y="3530875"/>
            <a:ext cx="2132334" cy="336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20FC5F-1D95-422B-B9F2-788DA54EE5FD}"/>
              </a:ext>
            </a:extLst>
          </p:cNvPr>
          <p:cNvSpPr/>
          <p:nvPr/>
        </p:nvSpPr>
        <p:spPr>
          <a:xfrm>
            <a:off x="7665161" y="5608948"/>
            <a:ext cx="1609195" cy="5810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Assistance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AF5F79-7241-44FB-A4A0-A73ACC731287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148449" y="5608949"/>
            <a:ext cx="516712" cy="290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B7D738-0BCE-4983-B238-6E6F905E9F86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>
            <a:off x="8464028" y="5350014"/>
            <a:ext cx="5731" cy="2589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308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BC8283BA-517E-4FF1-95F3-92D6115E1AD0}"/>
              </a:ext>
            </a:extLst>
          </p:cNvPr>
          <p:cNvGrpSpPr/>
          <p:nvPr/>
        </p:nvGrpSpPr>
        <p:grpSpPr>
          <a:xfrm>
            <a:off x="3195961" y="1576388"/>
            <a:ext cx="3803954" cy="4274538"/>
            <a:chOff x="3867454" y="1977526"/>
            <a:chExt cx="3495371" cy="3927781"/>
          </a:xfrm>
        </p:grpSpPr>
        <p:pic>
          <p:nvPicPr>
            <p:cNvPr id="51" name="Picture 2" descr="Neuromuscular system | healthdirect">
              <a:extLst>
                <a:ext uri="{FF2B5EF4-FFF2-40B4-BE49-F238E27FC236}">
                  <a16:creationId xmlns:a16="http://schemas.microsoft.com/office/drawing/2014/main" id="{020AF0A1-6AD5-4A82-9100-8546B96A4E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852" b="78519" l="7222" r="40778">
                          <a14:foregroundMark x1="22444" y1="20926" x2="12222" y2="21481"/>
                          <a14:foregroundMark x1="12222" y1="21481" x2="9000" y2="35185"/>
                          <a14:foregroundMark x1="9000" y1="35185" x2="9000" y2="39074"/>
                          <a14:foregroundMark x1="18333" y1="18148" x2="16222" y2="17037"/>
                          <a14:foregroundMark x1="17889" y1="65370" x2="20889" y2="66667"/>
                          <a14:foregroundMark x1="22667" y1="68333" x2="24000" y2="68333"/>
                          <a14:foregroundMark x1="21000" y1="68333" x2="20000" y2="67778"/>
                          <a14:foregroundMark x1="21444" y1="52778" x2="21444" y2="52778"/>
                          <a14:foregroundMark x1="21778" y1="52778" x2="21778" y2="52778"/>
                          <a14:foregroundMark x1="22111" y1="52778" x2="22111" y2="52778"/>
                          <a14:foregroundMark x1="22111" y1="52778" x2="22111" y2="52778"/>
                          <a14:foregroundMark x1="22000" y1="52778" x2="22000" y2="52778"/>
                          <a14:foregroundMark x1="22000" y1="53889" x2="22000" y2="53889"/>
                          <a14:foregroundMark x1="22000" y1="53889" x2="21556" y2="51667"/>
                          <a14:foregroundMark x1="7556" y1="26111" x2="7556" y2="26111"/>
                          <a14:foregroundMark x1="7222" y1="26852" x2="7222" y2="26852"/>
                          <a14:foregroundMark x1="14333" y1="52963" x2="13667" y2="54815"/>
                          <a14:foregroundMark x1="13000" y1="54815" x2="12556" y2="52778"/>
                          <a14:foregroundMark x1="11778" y1="54444" x2="11556" y2="57037"/>
                          <a14:foregroundMark x1="12333" y1="59259" x2="12333" y2="59259"/>
                          <a14:backgroundMark x1="19000" y1="70556" x2="21222" y2="72963"/>
                          <a14:backgroundMark x1="16556" y1="69074" x2="18111" y2="69630"/>
                          <a14:backgroundMark x1="38778" y1="56296" x2="33222" y2="59444"/>
                          <a14:backgroundMark x1="33222" y1="59444" x2="26778" y2="57593"/>
                          <a14:backgroundMark x1="26778" y1="57593" x2="26667" y2="57407"/>
                          <a14:backgroundMark x1="35556" y1="59815" x2="34667" y2="60370"/>
                          <a14:backgroundMark x1="33667" y1="61296" x2="25111" y2="57593"/>
                          <a14:backgroundMark x1="10667" y1="61296" x2="13222" y2="76852"/>
                          <a14:backgroundMark x1="18000" y1="75185" x2="25444" y2="76296"/>
                          <a14:backgroundMark x1="25778" y1="73519" x2="25778" y2="76111"/>
                          <a14:backgroundMark x1="24111" y1="73148" x2="24000" y2="71667"/>
                          <a14:backgroundMark x1="21935" y1="70250" x2="21449" y2="69748"/>
                          <a14:backgroundMark x1="23667" y1="72037" x2="22652" y2="70990"/>
                          <a14:backgroundMark x1="39333" y1="65556" x2="32111" y2="73148"/>
                          <a14:backgroundMark x1="23000" y1="70556" x2="23000" y2="70556"/>
                          <a14:backgroundMark x1="22333" y1="69630" x2="22333" y2="69630"/>
                          <a14:backgroundMark x1="22667" y1="70000" x2="22667" y2="70000"/>
                          <a14:backgroundMark x1="21889" y1="69630" x2="21889" y2="69630"/>
                          <a14:backgroundMark x1="21889" y1="69815" x2="21889" y2="69815"/>
                          <a14:backgroundMark x1="22000" y1="69815" x2="22000" y2="69815"/>
                          <a14:backgroundMark x1="22222" y1="69074" x2="22222" y2="690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2" t="15016" r="66712" b="31600"/>
            <a:stretch/>
          </p:blipFill>
          <p:spPr bwMode="auto">
            <a:xfrm>
              <a:off x="4029075" y="1977526"/>
              <a:ext cx="3333750" cy="3927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7AB735D-DCE5-4D7B-9B5F-7F48298C14C7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3867454" y="2405246"/>
              <a:ext cx="1280727" cy="61057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26EC417-0981-40B8-A819-A548902926A2}"/>
              </a:ext>
            </a:extLst>
          </p:cNvPr>
          <p:cNvSpPr txBox="1"/>
          <p:nvPr/>
        </p:nvSpPr>
        <p:spPr>
          <a:xfrm>
            <a:off x="789170" y="1829187"/>
            <a:ext cx="2406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Decreased Motor Neuron Firing</a:t>
            </a:r>
            <a:r>
              <a:rPr lang="en-US" i="1" dirty="0"/>
              <a:t> </a:t>
            </a:r>
            <a:r>
              <a:rPr lang="en-US" dirty="0"/>
              <a:t>due to electrochemical diffusion into and from adjacent brain regions and neurons</a:t>
            </a:r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A652F8DE-7AF2-41B4-8046-40C7B274C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Neuromuscular pattern analysis can be used to predict and minimize fatigue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AB10BE-B5AF-403D-994C-72D13E51F354}"/>
              </a:ext>
            </a:extLst>
          </p:cNvPr>
          <p:cNvSpPr txBox="1"/>
          <p:nvPr/>
        </p:nvSpPr>
        <p:spPr>
          <a:xfrm>
            <a:off x="628650" y="4517778"/>
            <a:ext cx="3290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Accumulation of Central Fatigue</a:t>
            </a:r>
            <a:r>
              <a:rPr lang="en-US" dirty="0"/>
              <a:t> Reduced capacity of central nervous system to voluntarily activate motor units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0CE90B-EE86-45AD-8AF5-C565F448B5C5}"/>
              </a:ext>
            </a:extLst>
          </p:cNvPr>
          <p:cNvSpPr txBox="1"/>
          <p:nvPr/>
        </p:nvSpPr>
        <p:spPr>
          <a:xfrm>
            <a:off x="6999915" y="1829187"/>
            <a:ext cx="4005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Neuromuscular Junction:</a:t>
            </a:r>
          </a:p>
          <a:p>
            <a:r>
              <a:rPr lang="en-US" dirty="0"/>
              <a:t>Acetylcholine depletion due to increased muscle innervation, action potential frequency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2429370-32B7-4118-BEDB-F6E8B0CA44C8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6027938" y="2429352"/>
            <a:ext cx="971977" cy="29505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6D42895-31D3-4FFE-AFA4-E2A12E74ACFF}"/>
              </a:ext>
            </a:extLst>
          </p:cNvPr>
          <p:cNvSpPr txBox="1"/>
          <p:nvPr/>
        </p:nvSpPr>
        <p:spPr>
          <a:xfrm>
            <a:off x="7175804" y="3840056"/>
            <a:ext cx="41157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Accumulation of peripheral fatigue</a:t>
            </a:r>
            <a:r>
              <a:rPr lang="en-US" dirty="0"/>
              <a:t> Weakened Skeletal Muscle contractility due to increased lactate concentration (byproduct of ATP metabolism), decreased pH, diminished potential for electrolytic response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09B5DE9-4123-48E0-AACB-178E4175DDA3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6365290" y="4717219"/>
            <a:ext cx="810514" cy="923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89A43A-1E68-4BFE-A0B6-A8B1D48D42F4}"/>
              </a:ext>
            </a:extLst>
          </p:cNvPr>
          <p:cNvCxnSpPr>
            <a:cxnSpLocks/>
          </p:cNvCxnSpPr>
          <p:nvPr/>
        </p:nvCxnSpPr>
        <p:spPr>
          <a:xfrm flipV="1">
            <a:off x="3601655" y="4740676"/>
            <a:ext cx="917154" cy="2745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72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49ED-3A9B-4C5D-9A28-51F549CB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Neuromuscular fatigue analysis has a wide variety of applications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CC38F0A-991F-4620-B17A-DAA3547EDEA3}"/>
              </a:ext>
            </a:extLst>
          </p:cNvPr>
          <p:cNvGrpSpPr/>
          <p:nvPr/>
        </p:nvGrpSpPr>
        <p:grpSpPr>
          <a:xfrm>
            <a:off x="9475898" y="1952625"/>
            <a:ext cx="2346690" cy="4470976"/>
            <a:chOff x="6358166" y="1788533"/>
            <a:chExt cx="1680934" cy="3202560"/>
          </a:xfrm>
        </p:grpSpPr>
        <p:pic>
          <p:nvPicPr>
            <p:cNvPr id="1038" name="Picture 14" descr="From sci-fi to hospital floor, exoskeletons are helping people walk again">
              <a:extLst>
                <a:ext uri="{FF2B5EF4-FFF2-40B4-BE49-F238E27FC236}">
                  <a16:creationId xmlns:a16="http://schemas.microsoft.com/office/drawing/2014/main" id="{90E20A1F-FE77-4CF0-9677-3E93B0FF42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806" b="97742" l="32810" r="49412">
                          <a14:foregroundMark x1="43791" y1="9677" x2="45752" y2="28387"/>
                          <a14:foregroundMark x1="44575" y1="6129" x2="44575" y2="6129"/>
                          <a14:foregroundMark x1="47780" y1="89677" x2="47843" y2="97742"/>
                          <a14:foregroundMark x1="47712" y1="80968" x2="47780" y2="89677"/>
                          <a14:foregroundMark x1="48758" y1="80645" x2="48758" y2="83226"/>
                          <a14:foregroundMark x1="48235" y1="90968" x2="48235" y2="90968"/>
                          <a14:foregroundMark x1="48627" y1="88387" x2="48758" y2="86452"/>
                          <a14:foregroundMark x1="48758" y1="89677" x2="48758" y2="84839"/>
                          <a14:foregroundMark x1="48758" y1="92258" x2="48758" y2="89677"/>
                          <a14:backgroundMark x1="47451" y1="89677" x2="47451" y2="896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80" t="-2885" r="48435" b="2885"/>
            <a:stretch/>
          </p:blipFill>
          <p:spPr bwMode="auto">
            <a:xfrm>
              <a:off x="6358166" y="1788533"/>
              <a:ext cx="1499959" cy="2952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E3095A-72AD-43FA-BA21-024370BA59AA}"/>
                </a:ext>
              </a:extLst>
            </p:cNvPr>
            <p:cNvSpPr txBox="1"/>
            <p:nvPr/>
          </p:nvSpPr>
          <p:spPr>
            <a:xfrm>
              <a:off x="6696076" y="4775649"/>
              <a:ext cx="134302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/>
                <a:t>https://ir.eksobionics.com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8AC6C2-2A9E-4631-BE18-0C77119096C0}"/>
              </a:ext>
            </a:extLst>
          </p:cNvPr>
          <p:cNvGrpSpPr/>
          <p:nvPr/>
        </p:nvGrpSpPr>
        <p:grpSpPr>
          <a:xfrm>
            <a:off x="744603" y="2424113"/>
            <a:ext cx="2758845" cy="3080856"/>
            <a:chOff x="9239250" y="1086068"/>
            <a:chExt cx="2507628" cy="2800316"/>
          </a:xfrm>
        </p:grpSpPr>
        <p:pic>
          <p:nvPicPr>
            <p:cNvPr id="1042" name="Picture 18" descr="A worker on a car assembly line works on the chassis above his head. He's wearing an upper-body exoskeleton that has components around his arms and down his back.">
              <a:extLst>
                <a:ext uri="{FF2B5EF4-FFF2-40B4-BE49-F238E27FC236}">
                  <a16:creationId xmlns:a16="http://schemas.microsoft.com/office/drawing/2014/main" id="{F19F6247-0D0F-4C3C-A18F-CD9A104385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000" b="99333" l="25000" r="97750">
                          <a14:foregroundMark x1="43583" y1="35111" x2="43167" y2="37111"/>
                          <a14:foregroundMark x1="39000" y1="31556" x2="37000" y2="35111"/>
                          <a14:foregroundMark x1="39917" y1="33556" x2="41333" y2="37444"/>
                          <a14:foregroundMark x1="40500" y1="29444" x2="40500" y2="29444"/>
                          <a14:foregroundMark x1="40750" y1="27111" x2="42500" y2="21111"/>
                          <a14:foregroundMark x1="60833" y1="36889" x2="61833" y2="45000"/>
                          <a14:foregroundMark x1="61365" y1="48222" x2="60833" y2="51889"/>
                          <a14:foregroundMark x1="61833" y1="45000" x2="61365" y2="48222"/>
                          <a14:foregroundMark x1="60833" y1="51889" x2="53500" y2="55889"/>
                          <a14:foregroundMark x1="53500" y1="55889" x2="51167" y2="56222"/>
                          <a14:foregroundMark x1="64250" y1="53333" x2="59917" y2="58222"/>
                          <a14:foregroundMark x1="43667" y1="79889" x2="39333" y2="91000"/>
                          <a14:foregroundMark x1="39333" y1="91000" x2="35500" y2="92111"/>
                          <a14:foregroundMark x1="47917" y1="89556" x2="43000" y2="97333"/>
                          <a14:foregroundMark x1="48833" y1="96000" x2="33667" y2="96778"/>
                          <a14:foregroundMark x1="25500" y1="63889" x2="26333" y2="55333"/>
                          <a14:foregroundMark x1="26333" y1="55333" x2="30000" y2="46778"/>
                          <a14:foregroundMark x1="32917" y1="45111" x2="32167" y2="45444"/>
                          <a14:foregroundMark x1="33417" y1="39889" x2="32583" y2="42333"/>
                          <a14:foregroundMark x1="40333" y1="26556" x2="38750" y2="30778"/>
                          <a14:foregroundMark x1="39500" y1="27333" x2="37083" y2="31000"/>
                          <a14:foregroundMark x1="34667" y1="34667" x2="32833" y2="38444"/>
                          <a14:foregroundMark x1="56750" y1="33222" x2="59917" y2="32778"/>
                          <a14:foregroundMark x1="60333" y1="32778" x2="68333" y2="33222"/>
                          <a14:foregroundMark x1="55917" y1="33333" x2="55917" y2="33333"/>
                          <a14:foregroundMark x1="57500" y1="32667" x2="55083" y2="34333"/>
                          <a14:foregroundMark x1="57917" y1="31000" x2="56167" y2="32111"/>
                          <a14:foregroundMark x1="67000" y1="33556" x2="73083" y2="36444"/>
                          <a14:foregroundMark x1="73083" y1="36444" x2="74083" y2="37667"/>
                          <a14:foregroundMark x1="35667" y1="52111" x2="35917" y2="53556"/>
                          <a14:foregroundMark x1="34667" y1="51000" x2="34583" y2="55111"/>
                          <a14:foregroundMark x1="46250" y1="41667" x2="46083" y2="45000"/>
                          <a14:foregroundMark x1="67000" y1="54444" x2="67500" y2="53889"/>
                          <a14:foregroundMark x1="51667" y1="95667" x2="51167" y2="99444"/>
                          <a14:foregroundMark x1="51917" y1="94889" x2="52000" y2="95889"/>
                          <a14:foregroundMark x1="32083" y1="80778" x2="30083" y2="85667"/>
                          <a14:foregroundMark x1="43250" y1="25778" x2="43250" y2="25778"/>
                          <a14:foregroundMark x1="97750" y1="24333" x2="97750" y2="24333"/>
                          <a14:foregroundMark x1="26000" y1="45556" x2="26000" y2="45556"/>
                          <a14:foregroundMark x1="57833" y1="52444" x2="54500" y2="52222"/>
                          <a14:foregroundMark x1="55833" y1="51000" x2="54083" y2="50222"/>
                          <a14:foregroundMark x1="54417" y1="50667" x2="56500" y2="49889"/>
                          <a14:backgroundMark x1="59167" y1="65444" x2="58750" y2="72333"/>
                          <a14:backgroundMark x1="69417" y1="64333" x2="73250" y2="79444"/>
                          <a14:backgroundMark x1="52083" y1="38889" x2="56083" y2="43778"/>
                          <a14:backgroundMark x1="60417" y1="48222" x2="60417" y2="48222"/>
                          <a14:backgroundMark x1="61083" y1="48222" x2="61083" y2="48222"/>
                          <a14:backgroundMark x1="29667" y1="56667" x2="29667" y2="56667"/>
                          <a14:backgroundMark x1="29667" y1="57333" x2="27500" y2="57778"/>
                          <a14:backgroundMark x1="24500" y1="58333" x2="23417" y2="59000"/>
                          <a14:backgroundMark x1="55500" y1="36889" x2="55500" y2="36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83" t="24652" r="25208" b="972"/>
            <a:stretch/>
          </p:blipFill>
          <p:spPr bwMode="auto">
            <a:xfrm>
              <a:off x="9239250" y="1086068"/>
              <a:ext cx="2507628" cy="253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0FFD8A-1D11-440B-9BC7-AB55A63DC618}"/>
                </a:ext>
              </a:extLst>
            </p:cNvPr>
            <p:cNvSpPr txBox="1"/>
            <p:nvPr/>
          </p:nvSpPr>
          <p:spPr>
            <a:xfrm>
              <a:off x="9543509" y="3619718"/>
              <a:ext cx="1630606" cy="266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/>
                <a:t>https://spectrum.ieee.org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A5A652-2E4E-41CF-A6C0-4580B9D8F05B}"/>
              </a:ext>
            </a:extLst>
          </p:cNvPr>
          <p:cNvGrpSpPr/>
          <p:nvPr/>
        </p:nvGrpSpPr>
        <p:grpSpPr>
          <a:xfrm>
            <a:off x="2983738" y="4156489"/>
            <a:ext cx="2437543" cy="1807796"/>
            <a:chOff x="6494325" y="4426150"/>
            <a:chExt cx="2437543" cy="1807796"/>
          </a:xfrm>
        </p:grpSpPr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A6249DFA-0570-4786-B1EE-80DA9109C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8" b="98124" l="4125" r="90000">
                          <a14:foregroundMark x1="53625" y1="10131" x2="56500" y2="5816"/>
                          <a14:foregroundMark x1="51000" y1="3189" x2="42625" y2="750"/>
                          <a14:foregroundMark x1="42625" y1="750" x2="42625" y2="375"/>
                          <a14:foregroundMark x1="61125" y1="3189" x2="62375" y2="938"/>
                          <a14:foregroundMark x1="87375" y1="26454" x2="88000" y2="33583"/>
                          <a14:foregroundMark x1="83250" y1="25704" x2="89375" y2="42777"/>
                          <a14:foregroundMark x1="89375" y1="42777" x2="89375" y2="44090"/>
                          <a14:foregroundMark x1="89625" y1="27580" x2="88000" y2="24953"/>
                          <a14:foregroundMark x1="82250" y1="94747" x2="75500" y2="88743"/>
                          <a14:foregroundMark x1="81875" y1="97561" x2="85625" y2="97749"/>
                          <a14:foregroundMark x1="85625" y1="97749" x2="82875" y2="98499"/>
                          <a14:foregroundMark x1="10875" y1="79362" x2="8000" y2="84615"/>
                          <a14:foregroundMark x1="9000" y1="78049" x2="4250" y2="91370"/>
                          <a14:foregroundMark x1="4250" y1="91370" x2="4125" y2="91557"/>
                          <a14:foregroundMark x1="14250" y1="59850" x2="6875" y2="80113"/>
                          <a14:foregroundMark x1="6875" y1="80113" x2="5875" y2="81426"/>
                          <a14:foregroundMark x1="7000" y1="77298" x2="5500" y2="793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94325" y="4426150"/>
              <a:ext cx="2437543" cy="1624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B1EEC8-D1DC-44C4-8C1C-3B78DD47F3CD}"/>
                </a:ext>
              </a:extLst>
            </p:cNvPr>
            <p:cNvSpPr txBox="1"/>
            <p:nvPr/>
          </p:nvSpPr>
          <p:spPr>
            <a:xfrm>
              <a:off x="6838926" y="6018502"/>
              <a:ext cx="182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/>
                <a:t>https://www.army-technology.com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2FC0AC-3A55-4BAF-9459-759E87460062}"/>
              </a:ext>
            </a:extLst>
          </p:cNvPr>
          <p:cNvGrpSpPr/>
          <p:nvPr/>
        </p:nvGrpSpPr>
        <p:grpSpPr>
          <a:xfrm>
            <a:off x="4832653" y="2084479"/>
            <a:ext cx="5029200" cy="3067535"/>
            <a:chOff x="5890849" y="1754387"/>
            <a:chExt cx="3922675" cy="2392616"/>
          </a:xfrm>
        </p:grpSpPr>
        <p:pic>
          <p:nvPicPr>
            <p:cNvPr id="1048" name="Picture 24" descr="A RoboGlove designed by NASA and GM will help factory workers get a grip -  The Verge">
              <a:extLst>
                <a:ext uri="{FF2B5EF4-FFF2-40B4-BE49-F238E27FC236}">
                  <a16:creationId xmlns:a16="http://schemas.microsoft.com/office/drawing/2014/main" id="{9E72ECB4-9399-4C64-B5F9-AF4A78A8DD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556" b="99000" l="10000" r="96750">
                          <a14:foregroundMark x1="25688" y1="24333" x2="22063" y2="82222"/>
                          <a14:foregroundMark x1="22375" y1="17333" x2="23500" y2="17111"/>
                          <a14:foregroundMark x1="16250" y1="38111" x2="16250" y2="40889"/>
                          <a14:foregroundMark x1="21125" y1="96222" x2="22063" y2="95333"/>
                          <a14:foregroundMark x1="70375" y1="7556" x2="70375" y2="7556"/>
                          <a14:foregroundMark x1="87250" y1="38667" x2="86313" y2="58333"/>
                          <a14:foregroundMark x1="80000" y1="48778" x2="96688" y2="88889"/>
                          <a14:foregroundMark x1="96688" y1="88889" x2="96750" y2="99000"/>
                          <a14:foregroundMark x1="94250" y1="73222" x2="92813" y2="57222"/>
                          <a14:foregroundMark x1="83813" y1="26667" x2="83188" y2="28556"/>
                          <a14:foregroundMark x1="84250" y1="34444" x2="84250" y2="34444"/>
                          <a14:foregroundMark x1="72750" y1="22444" x2="72750" y2="23556"/>
                          <a14:foregroundMark x1="73875" y1="19000" x2="73875" y2="26667"/>
                          <a14:foregroundMark x1="72313" y1="19000" x2="74500" y2="15667"/>
                          <a14:foregroundMark x1="72750" y1="16000" x2="73375" y2="22111"/>
                          <a14:foregroundMark x1="45938" y1="79889" x2="64688" y2="67556"/>
                          <a14:foregroundMark x1="48313" y1="74333" x2="48313" y2="74333"/>
                          <a14:backgroundMark x1="58688" y1="89222" x2="57625" y2="97111"/>
                          <a14:backgroundMark x1="88875" y1="95667" x2="88875" y2="95667"/>
                          <a14:backgroundMark x1="83313" y1="92889" x2="83938" y2="92889"/>
                          <a14:backgroundMark x1="80000" y1="92889" x2="80000" y2="92889"/>
                          <a14:backgroundMark x1="84625" y1="82444" x2="84625" y2="82444"/>
                          <a14:backgroundMark x1="63313" y1="85000" x2="63313" y2="85000"/>
                          <a14:backgroundMark x1="64063" y1="86667" x2="64063" y2="86667"/>
                          <a14:backgroundMark x1="65500" y1="90889" x2="65500" y2="90889"/>
                          <a14:backgroundMark x1="65313" y1="86444" x2="64563" y2="81889"/>
                          <a14:backgroundMark x1="64375" y1="76889" x2="64375" y2="76889"/>
                          <a14:backgroundMark x1="64375" y1="76000" x2="64375" y2="76000"/>
                          <a14:backgroundMark x1="63438" y1="78000" x2="63313" y2="79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0849" y="1754387"/>
              <a:ext cx="3922675" cy="2206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A1EA82-9CE4-40C9-A470-660B1A46BE46}"/>
                </a:ext>
              </a:extLst>
            </p:cNvPr>
            <p:cNvSpPr txBox="1"/>
            <p:nvPr/>
          </p:nvSpPr>
          <p:spPr>
            <a:xfrm>
              <a:off x="6468484" y="3931559"/>
              <a:ext cx="162893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/>
                <a:t>https://media.gm.com/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2615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49ED-3A9B-4C5D-9A28-51F549CB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Focusing on Hand/Upper Extremity Fatigue</a:t>
            </a:r>
          </a:p>
        </p:txBody>
      </p:sp>
      <p:pic>
        <p:nvPicPr>
          <p:cNvPr id="5122" name="Picture 2" descr="Reconfiguring the Station | NASA">
            <a:extLst>
              <a:ext uri="{FF2B5EF4-FFF2-40B4-BE49-F238E27FC236}">
                <a16:creationId xmlns:a16="http://schemas.microsoft.com/office/drawing/2014/main" id="{CCF421EC-D846-4AAB-8918-ACD97D645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35" y="1975249"/>
            <a:ext cx="5859887" cy="387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ay be an image of text that says 'Space Grant Alabama Community Universty Industry University Industry Consortiu nsortium est. 1989'">
            <a:extLst>
              <a:ext uri="{FF2B5EF4-FFF2-40B4-BE49-F238E27FC236}">
                <a16:creationId xmlns:a16="http://schemas.microsoft.com/office/drawing/2014/main" id="{3E95779B-05A2-4EC1-8C3A-A4D2C69F3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964" y="1771652"/>
            <a:ext cx="19335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uburn University (@AuburnU) | Twitter">
            <a:extLst>
              <a:ext uri="{FF2B5EF4-FFF2-40B4-BE49-F238E27FC236}">
                <a16:creationId xmlns:a16="http://schemas.microsoft.com/office/drawing/2014/main" id="{04FC2E38-0C0B-4195-A803-B54DC4BF4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62" y="370522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preview">
            <a:extLst>
              <a:ext uri="{FF2B5EF4-FFF2-40B4-BE49-F238E27FC236}">
                <a16:creationId xmlns:a16="http://schemas.microsoft.com/office/drawing/2014/main" id="{1412056D-1DF0-49AF-9756-9302C4CD8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96"/>
          <a:stretch/>
        </p:blipFill>
        <p:spPr bwMode="auto">
          <a:xfrm>
            <a:off x="9063696" y="3993404"/>
            <a:ext cx="2290104" cy="191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NASA&amp;#39;s Marshall Space Flight Center - Home | Facebook">
            <a:extLst>
              <a:ext uri="{FF2B5EF4-FFF2-40B4-BE49-F238E27FC236}">
                <a16:creationId xmlns:a16="http://schemas.microsoft.com/office/drawing/2014/main" id="{3A9DF2B2-C427-4AA7-A0CF-CCAF2B837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626" y="177165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20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49ED-3A9B-4C5D-9A28-51F549CB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700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The primary contributions of this research: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7A7E4-BCCD-48B6-86FA-937AED855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Implementing a sensor-fusion spectral analysis method for </a:t>
            </a:r>
            <a:r>
              <a:rPr lang="en-US" b="1" i="1" u="sng" dirty="0"/>
              <a:t>Robust characterization of neuromuscular patterns</a:t>
            </a:r>
            <a:endParaRPr lang="en-US" b="1" i="1" dirty="0"/>
          </a:p>
          <a:p>
            <a:pPr marL="514350" indent="-514350">
              <a:buFont typeface="+mj-lt"/>
              <a:buAutoNum type="arabicPeriod"/>
            </a:pPr>
            <a:endParaRPr lang="en-US" b="1" i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Using this method </a:t>
            </a:r>
            <a:r>
              <a:rPr lang="en-US" b="1" i="1" u="sng" dirty="0"/>
              <a:t>to identify fatigue and stability from neuromuscular activation data</a:t>
            </a:r>
            <a:r>
              <a:rPr lang="en-US" b="1" i="1" dirty="0"/>
              <a:t> </a:t>
            </a:r>
            <a:r>
              <a:rPr lang="en-US" dirty="0"/>
              <a:t>in real time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Proving that the </a:t>
            </a:r>
            <a:r>
              <a:rPr lang="en-US" b="1" u="sng" dirty="0"/>
              <a:t>estimates correlate well with real and perceived effects</a:t>
            </a:r>
            <a:r>
              <a:rPr lang="en-US" dirty="0"/>
              <a:t> (ie. Fatigue, movement smoothness, etc.)</a:t>
            </a:r>
          </a:p>
        </p:txBody>
      </p:sp>
    </p:spTree>
    <p:extLst>
      <p:ext uri="{BB962C8B-B14F-4D97-AF65-F5344CB8AC3E}">
        <p14:creationId xmlns:p14="http://schemas.microsoft.com/office/powerpoint/2010/main" val="2415417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9945CA3F05BE4B83CB1CFC2F601AF1" ma:contentTypeVersion="8" ma:contentTypeDescription="Create a new document." ma:contentTypeScope="" ma:versionID="74c66b862e61e28b253a2fdc50b48381">
  <xsd:schema xmlns:xsd="http://www.w3.org/2001/XMLSchema" xmlns:xs="http://www.w3.org/2001/XMLSchema" xmlns:p="http://schemas.microsoft.com/office/2006/metadata/properties" xmlns:ns3="9c761a58-7a67-4872-8191-2a532f9c6355" targetNamespace="http://schemas.microsoft.com/office/2006/metadata/properties" ma:root="true" ma:fieldsID="ee3e8f9e66a5bdeb80f3279b399b7aaa" ns3:_="">
    <xsd:import namespace="9c761a58-7a67-4872-8191-2a532f9c635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761a58-7a67-4872-8191-2a532f9c63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EF437A-F21E-42A0-8B87-09A60D5A52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761a58-7a67-4872-8191-2a532f9c63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C4F527-F1C9-47C1-B066-76A10661F59F}">
  <ds:schemaRefs>
    <ds:schemaRef ds:uri="9c761a58-7a67-4872-8191-2a532f9c6355"/>
    <ds:schemaRef ds:uri="http://purl.org/dc/dcmitype/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58B19FF-BC25-4760-B5E4-295474D20FE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21768</TotalTime>
  <Words>1669</Words>
  <Application>Microsoft Office PowerPoint</Application>
  <PresentationFormat>Widescreen</PresentationFormat>
  <Paragraphs>302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Benton Sans</vt:lpstr>
      <vt:lpstr>BlinkMacSystemFont</vt:lpstr>
      <vt:lpstr>Calibri</vt:lpstr>
      <vt:lpstr>Calibri Light</vt:lpstr>
      <vt:lpstr>Cambria Math</vt:lpstr>
      <vt:lpstr>Office Theme</vt:lpstr>
      <vt:lpstr>Considerations in the Design of Wearable Robotics for Distal Upper Extremity</vt:lpstr>
      <vt:lpstr>Distal Upper Extremity</vt:lpstr>
      <vt:lpstr>Neuromuscular patterns are governed by the central nervous system</vt:lpstr>
      <vt:lpstr>Non-invasive sensors can be used to characterize neuromuscular patterns</vt:lpstr>
      <vt:lpstr>Neuromuscular patterns can inform human-robot interaction</vt:lpstr>
      <vt:lpstr>Neuromuscular pattern analysis can be used to predict and minimize fatigue</vt:lpstr>
      <vt:lpstr>Neuromuscular fatigue analysis has a wide variety of applications</vt:lpstr>
      <vt:lpstr>Focusing on Hand/Upper Extremity Fatigue</vt:lpstr>
      <vt:lpstr>The primary contributions of this research:</vt:lpstr>
      <vt:lpstr>Common sEMG sensing for upper limb (1)</vt:lpstr>
      <vt:lpstr>Muscles involved in voluntary movement of the arm</vt:lpstr>
      <vt:lpstr>Unique muscles involved in voluntary movement of the arm</vt:lpstr>
      <vt:lpstr>Common sEMG sensing for upper limb: Shoulder</vt:lpstr>
      <vt:lpstr>Common sEMG sensing for upper limb: Elbow</vt:lpstr>
      <vt:lpstr>Common sEMG sensing for hand grasps</vt:lpstr>
      <vt:lpstr>Common sEMG sensing for upper limb</vt:lpstr>
      <vt:lpstr>(ASGC ‘21) Space Applications</vt:lpstr>
      <vt:lpstr>(ASGC ‘21) Space Applications</vt:lpstr>
      <vt:lpstr>Fatigue: Frequency analysis reveals neuromuscular fatigue in isometric contractions</vt:lpstr>
      <vt:lpstr>Fatigue: Dynamic contraction EMG profile more complex</vt:lpstr>
      <vt:lpstr>Fatigue: Estimation by Spectral Analysis</vt:lpstr>
      <vt:lpstr>Co-activation stability: synergistic co-activation is effected by fatigue</vt:lpstr>
      <vt:lpstr>Non-negative matrix factorization  (a state variable approach to modeling neuromuscular fatigue)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Time-frequency Distribution (TFD) Analysis of sEMG signals</dc:title>
  <dc:creator>Avinash Baskaran</dc:creator>
  <cp:lastModifiedBy>Avinash Baskaran</cp:lastModifiedBy>
  <cp:revision>56</cp:revision>
  <dcterms:created xsi:type="dcterms:W3CDTF">2021-09-23T20:46:42Z</dcterms:created>
  <dcterms:modified xsi:type="dcterms:W3CDTF">2021-12-17T17:42:21Z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0x010100E49945CA3F05BE4B83CB1CFC2F601AF1</vt:lpwstr>
  </property>
</Properties>
</file>